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8" r:id="rId2"/>
    <p:sldId id="259" r:id="rId3"/>
    <p:sldId id="261" r:id="rId4"/>
    <p:sldId id="262" r:id="rId5"/>
    <p:sldId id="260" r:id="rId6"/>
    <p:sldId id="264" r:id="rId7"/>
    <p:sldId id="265" r:id="rId8"/>
    <p:sldId id="272" r:id="rId9"/>
    <p:sldId id="273" r:id="rId10"/>
    <p:sldId id="266" r:id="rId11"/>
    <p:sldId id="268" r:id="rId12"/>
    <p:sldId id="269" r:id="rId13"/>
    <p:sldId id="270" r:id="rId14"/>
    <p:sldId id="271" r:id="rId15"/>
    <p:sldId id="274" r:id="rId16"/>
    <p:sldId id="275" r:id="rId17"/>
    <p:sldId id="276"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1" r:id="rId31"/>
    <p:sldId id="292" r:id="rId32"/>
    <p:sldId id="294" r:id="rId33"/>
    <p:sldId id="293"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49" autoAdjust="0"/>
  </p:normalViewPr>
  <p:slideViewPr>
    <p:cSldViewPr>
      <p:cViewPr>
        <p:scale>
          <a:sx n="75" d="100"/>
          <a:sy n="75" d="100"/>
        </p:scale>
        <p:origin x="-1224"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97CE72-0AA5-4B4E-A600-213825FF02A5}" type="datetimeFigureOut">
              <a:rPr lang="en-US" smtClean="0"/>
              <a:t>11/22/2018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BFE2C8-2DAE-40EF-B7B2-DFDAE877EDB6}" type="slidenum">
              <a:rPr lang="en-US" smtClean="0"/>
              <a:t>‹#›</a:t>
            </a:fld>
            <a:endParaRPr lang="en-US"/>
          </a:p>
        </p:txBody>
      </p:sp>
    </p:spTree>
    <p:extLst>
      <p:ext uri="{BB962C8B-B14F-4D97-AF65-F5344CB8AC3E}">
        <p14:creationId xmlns:p14="http://schemas.microsoft.com/office/powerpoint/2010/main" val="1565677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25C23C-764F-4C84-9D7C-97FD2647EA2D}" type="slidenum">
              <a:rPr lang="en-US" smtClean="0"/>
              <a:t>15</a:t>
            </a:fld>
            <a:endParaRPr lang="en-US"/>
          </a:p>
        </p:txBody>
      </p:sp>
    </p:spTree>
    <p:extLst>
      <p:ext uri="{BB962C8B-B14F-4D97-AF65-F5344CB8AC3E}">
        <p14:creationId xmlns:p14="http://schemas.microsoft.com/office/powerpoint/2010/main" val="2940058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random variables</a:t>
            </a:r>
            <a:endParaRPr lang="en-US" dirty="0"/>
          </a:p>
        </p:txBody>
      </p:sp>
      <p:sp>
        <p:nvSpPr>
          <p:cNvPr id="3" name="Subtitle 2"/>
          <p:cNvSpPr>
            <a:spLocks noGrp="1"/>
          </p:cNvSpPr>
          <p:nvPr>
            <p:ph type="subTitle" idx="1"/>
          </p:nvPr>
        </p:nvSpPr>
        <p:spPr/>
        <p:txBody>
          <a:bodyPr/>
          <a:lstStyle/>
          <a:p>
            <a:r>
              <a:rPr lang="en-US" dirty="0" smtClean="0"/>
              <a:t>Expected value of the continuous random variables</a:t>
            </a:r>
            <a:endParaRPr lang="en-US" dirty="0"/>
          </a:p>
        </p:txBody>
      </p:sp>
    </p:spTree>
    <p:extLst>
      <p:ext uri="{BB962C8B-B14F-4D97-AF65-F5344CB8AC3E}">
        <p14:creationId xmlns:p14="http://schemas.microsoft.com/office/powerpoint/2010/main" val="380562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Linearity of Variance of X</a:t>
            </a:r>
            <a:endParaRPr lang="en-US" dirty="0"/>
          </a:p>
        </p:txBody>
      </p:sp>
      <p:sp>
        <p:nvSpPr>
          <p:cNvPr id="3" name="Content Placeholder 2"/>
          <p:cNvSpPr>
            <a:spLocks noGrp="1"/>
          </p:cNvSpPr>
          <p:nvPr>
            <p:ph idx="1"/>
          </p:nvPr>
        </p:nvSpPr>
        <p:spPr/>
        <p:txBody>
          <a:bodyPr/>
          <a:lstStyle/>
          <a:p>
            <a:r>
              <a:rPr lang="en-US" dirty="0" err="1" smtClean="0"/>
              <a:t>Var</a:t>
            </a:r>
            <a:r>
              <a:rPr lang="en-US" dirty="0" smtClean="0"/>
              <a:t>(</a:t>
            </a:r>
            <a:r>
              <a:rPr lang="en-US" dirty="0" err="1" smtClean="0"/>
              <a:t>aX+b</a:t>
            </a:r>
            <a:r>
              <a:rPr lang="en-US" dirty="0" smtClean="0"/>
              <a:t>)=? </a:t>
            </a:r>
          </a:p>
          <a:p>
            <a:r>
              <a:rPr lang="en-US" dirty="0" smtClean="0"/>
              <a:t>Does Linearity hold here?</a:t>
            </a:r>
          </a:p>
          <a:p>
            <a:r>
              <a:rPr lang="en-US" dirty="0" err="1" smtClean="0"/>
              <a:t>Var</a:t>
            </a:r>
            <a:r>
              <a:rPr lang="en-US" dirty="0" smtClean="0"/>
              <a:t>[b]=?</a:t>
            </a:r>
          </a:p>
          <a:p>
            <a:r>
              <a:rPr lang="en-US" dirty="0" err="1" smtClean="0"/>
              <a:t>Var</a:t>
            </a:r>
            <a:r>
              <a:rPr lang="en-US" dirty="0" smtClean="0"/>
              <a:t>[</a:t>
            </a:r>
            <a:r>
              <a:rPr lang="en-US" dirty="0" err="1" smtClean="0"/>
              <a:t>X+b</a:t>
            </a:r>
            <a:r>
              <a:rPr lang="en-US" dirty="0" smtClean="0"/>
              <a:t>]=?</a:t>
            </a:r>
          </a:p>
          <a:p>
            <a:endParaRPr lang="en-US" dirty="0" smtClean="0"/>
          </a:p>
          <a:p>
            <a:pPr marL="0" indent="0">
              <a:buNone/>
            </a:pPr>
            <a:endParaRPr lang="en-US" dirty="0"/>
          </a:p>
        </p:txBody>
      </p:sp>
    </p:spTree>
    <p:extLst>
      <p:ext uri="{BB962C8B-B14F-4D97-AF65-F5344CB8AC3E}">
        <p14:creationId xmlns:p14="http://schemas.microsoft.com/office/powerpoint/2010/main" val="2728577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a:t>
            </a:r>
            <a:br>
              <a:rPr lang="en-US" dirty="0" smtClean="0"/>
            </a:br>
            <a:endParaRPr lang="en-US" dirty="0"/>
          </a:p>
        </p:txBody>
      </p:sp>
      <p:sp>
        <p:nvSpPr>
          <p:cNvPr id="3" name="Content Placeholder 2"/>
          <p:cNvSpPr>
            <a:spLocks noGrp="1"/>
          </p:cNvSpPr>
          <p:nvPr>
            <p:ph idx="1"/>
          </p:nvPr>
        </p:nvSpPr>
        <p:spPr/>
        <p:txBody>
          <a:bodyPr/>
          <a:lstStyle/>
          <a:p>
            <a:r>
              <a:rPr lang="en-US" dirty="0" smtClean="0"/>
              <a:t>Calculate </a:t>
            </a:r>
            <a:r>
              <a:rPr lang="en-US" dirty="0" err="1" smtClean="0"/>
              <a:t>Var</a:t>
            </a:r>
            <a:r>
              <a:rPr lang="en-US" dirty="0" smtClean="0"/>
              <a:t>(X) if X when the PDF of X is given by </a:t>
            </a:r>
            <a:r>
              <a:rPr lang="en-US" dirty="0"/>
              <a:t>f(x) = 2x for 0≤x≤1</a:t>
            </a:r>
          </a:p>
          <a:p>
            <a:endParaRPr lang="en-US" dirty="0" smtClean="0"/>
          </a:p>
        </p:txBody>
      </p:sp>
    </p:spTree>
    <p:extLst>
      <p:ext uri="{BB962C8B-B14F-4D97-AF65-F5344CB8AC3E}">
        <p14:creationId xmlns:p14="http://schemas.microsoft.com/office/powerpoint/2010/main" val="404516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 of 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smtClean="0"/>
                  <a:t>Unit of measurement for variance is in square of that of X</a:t>
                </a:r>
                <a:endParaRPr lang="en-US" dirty="0"/>
              </a:p>
              <a:p>
                <a:pPr lvl="0"/>
                <a:r>
                  <a:rPr lang="en-US" dirty="0"/>
                  <a:t>Standard deviation has same unit of measurement as that of </a:t>
                </a:r>
                <a:r>
                  <a:rPr lang="en-US" dirty="0" smtClean="0"/>
                  <a:t>X</a:t>
                </a:r>
              </a:p>
              <a:p>
                <a:pPr lvl="0"/>
                <a:r>
                  <a:rPr lang="en-US" dirty="0" smtClean="0"/>
                  <a:t>The square root of </a:t>
                </a:r>
                <a:r>
                  <a:rPr lang="en-US" dirty="0" err="1" smtClean="0"/>
                  <a:t>var</a:t>
                </a:r>
                <a:r>
                  <a:rPr lang="en-US" dirty="0" smtClean="0"/>
                  <a:t>(X) is called standard deviation of X. It is denoted by SD(X)</a:t>
                </a:r>
              </a:p>
              <a:p>
                <a:pPr marL="0" lvl="0" indent="0">
                  <a:buNone/>
                </a:pPr>
                <a:r>
                  <a:rPr lang="en-US" dirty="0" smtClean="0"/>
                  <a:t>                SD(X)=</a:t>
                </a:r>
                <a14:m>
                  <m:oMath xmlns:m="http://schemas.openxmlformats.org/officeDocument/2006/math">
                    <m:r>
                      <a:rPr lang="en-US" i="1" smtClean="0">
                        <a:latin typeface="Cambria Math"/>
                        <a:ea typeface="Cambria Math"/>
                      </a:rPr>
                      <m:t>√</m:t>
                    </m:r>
                    <m:r>
                      <a:rPr lang="en-US" b="0" i="1" smtClean="0">
                        <a:latin typeface="Cambria Math"/>
                        <a:ea typeface="Cambria Math"/>
                      </a:rPr>
                      <m:t>𝑉𝑎𝑟</m:t>
                    </m:r>
                    <m:r>
                      <a:rPr lang="en-US" b="0" i="1" smtClean="0">
                        <a:latin typeface="Cambria Math"/>
                        <a:ea typeface="Cambria Math"/>
                      </a:rPr>
                      <m:t>(</m:t>
                    </m:r>
                    <m:r>
                      <a:rPr lang="en-US" b="0" i="1" smtClean="0">
                        <a:latin typeface="Cambria Math"/>
                        <a:ea typeface="Cambria Math"/>
                      </a:rPr>
                      <m:t>𝑋</m:t>
                    </m:r>
                    <m:r>
                      <a:rPr lang="en-US" b="0" i="1" smtClean="0">
                        <a:latin typeface="Cambria Math"/>
                        <a:ea typeface="Cambria Math"/>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963"/>
                </a:stretch>
              </a:blipFill>
            </p:spPr>
            <p:txBody>
              <a:bodyPr/>
              <a:lstStyle/>
              <a:p>
                <a:r>
                  <a:rPr lang="en-US">
                    <a:noFill/>
                  </a:rPr>
                  <a:t> </a:t>
                </a:r>
              </a:p>
            </p:txBody>
          </p:sp>
        </mc:Fallback>
      </mc:AlternateContent>
    </p:spTree>
    <p:extLst>
      <p:ext uri="{BB962C8B-B14F-4D97-AF65-F5344CB8AC3E}">
        <p14:creationId xmlns:p14="http://schemas.microsoft.com/office/powerpoint/2010/main" val="388855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Central Moment( Moments about mean)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a:t>
                </a:r>
                <a:r>
                  <a:rPr lang="en-US" dirty="0" err="1" smtClean="0"/>
                  <a:t>Kth</a:t>
                </a:r>
                <a:r>
                  <a:rPr lang="en-US" dirty="0" smtClean="0"/>
                  <a:t> order central moment of a random variable X is</a:t>
                </a:r>
                <a14:m>
                  <m:oMath xmlns:m="http://schemas.openxmlformats.org/officeDocument/2006/math">
                    <m:r>
                      <a:rPr lang="en-US" b="0" i="0" smtClean="0">
                        <a:latin typeface="Cambria Math"/>
                      </a:rPr>
                      <m:t>   </m:t>
                    </m:r>
                    <m:r>
                      <a:rPr lang="en-US" b="0" i="1" smtClean="0">
                        <a:latin typeface="Cambria Math"/>
                      </a:rPr>
                      <m:t>𝐸</m:t>
                    </m:r>
                    <m:r>
                      <a:rPr lang="en-US" b="0" i="1" smtClean="0">
                        <a:latin typeface="Cambria Math"/>
                      </a:rPr>
                      <m:t>[(</m:t>
                    </m:r>
                    <m:sSup>
                      <m:sSupPr>
                        <m:ctrlPr>
                          <a:rPr lang="en-US" b="0" i="1" smtClean="0">
                            <a:latin typeface="Cambria Math"/>
                          </a:rPr>
                        </m:ctrlPr>
                      </m:sSupPr>
                      <m:e>
                        <m:r>
                          <a:rPr lang="en-US" b="0" i="1" smtClean="0">
                            <a:latin typeface="Cambria Math"/>
                          </a:rPr>
                          <m:t>𝑋</m:t>
                        </m:r>
                        <m:r>
                          <a:rPr lang="en-US" b="0" i="1" smtClean="0">
                            <a:latin typeface="Cambria Math"/>
                          </a:rPr>
                          <m:t>−</m:t>
                        </m:r>
                        <m:r>
                          <a:rPr lang="en-US" b="0" i="1" smtClean="0">
                            <a:latin typeface="Cambria Math"/>
                            <a:ea typeface="Cambria Math"/>
                          </a:rPr>
                          <m:t>𝜇</m:t>
                        </m:r>
                        <m:r>
                          <a:rPr lang="en-US" b="0" i="1" smtClean="0">
                            <a:latin typeface="Cambria Math"/>
                            <a:ea typeface="Cambria Math"/>
                          </a:rPr>
                          <m:t>)</m:t>
                        </m:r>
                      </m:e>
                      <m:sup>
                        <m:r>
                          <a:rPr lang="en-US" b="0" i="1" smtClean="0">
                            <a:latin typeface="Cambria Math"/>
                          </a:rPr>
                          <m:t>𝑘</m:t>
                        </m:r>
                      </m:sup>
                    </m:sSup>
                    <m:r>
                      <a:rPr lang="en-US" b="0" i="1" smtClean="0">
                        <a:latin typeface="Cambria Math"/>
                      </a:rPr>
                      <m:t>]</m:t>
                    </m:r>
                  </m:oMath>
                </a14:m>
                <a:endParaRPr lang="en-US" dirty="0" smtClean="0"/>
              </a:p>
              <a:p>
                <a:r>
                  <a:rPr lang="en-US" dirty="0" smtClean="0"/>
                  <a:t>The second order central moment           </a:t>
                </a:r>
                <a14:m>
                  <m:oMath xmlns:m="http://schemas.openxmlformats.org/officeDocument/2006/math">
                    <m:r>
                      <a:rPr lang="en-US" i="1">
                        <a:latin typeface="Cambria Math"/>
                      </a:rPr>
                      <m:t>𝐸</m:t>
                    </m:r>
                    <m:r>
                      <a:rPr lang="en-US" i="1">
                        <a:latin typeface="Cambria Math"/>
                      </a:rPr>
                      <m:t>[(</m:t>
                    </m:r>
                    <m:sSup>
                      <m:sSupPr>
                        <m:ctrlPr>
                          <a:rPr lang="en-US" i="1">
                            <a:latin typeface="Cambria Math"/>
                          </a:rPr>
                        </m:ctrlPr>
                      </m:sSupPr>
                      <m:e>
                        <m:r>
                          <a:rPr lang="en-US" i="1">
                            <a:latin typeface="Cambria Math"/>
                          </a:rPr>
                          <m:t>𝑋</m:t>
                        </m:r>
                        <m:r>
                          <a:rPr lang="en-US" i="1">
                            <a:latin typeface="Cambria Math"/>
                          </a:rPr>
                          <m:t>−</m:t>
                        </m:r>
                        <m:r>
                          <a:rPr lang="en-US" i="1">
                            <a:latin typeface="Cambria Math"/>
                            <a:ea typeface="Cambria Math"/>
                          </a:rPr>
                          <m:t>𝜇</m:t>
                        </m:r>
                        <m:r>
                          <a:rPr lang="en-US" i="1">
                            <a:latin typeface="Cambria Math"/>
                            <a:ea typeface="Cambria Math"/>
                          </a:rPr>
                          <m:t>)</m:t>
                        </m:r>
                      </m:e>
                      <m:sup>
                        <m:r>
                          <a:rPr lang="en-US" b="0" i="1" smtClean="0">
                            <a:latin typeface="Cambria Math"/>
                            <a:ea typeface="Cambria Math"/>
                          </a:rPr>
                          <m:t>2</m:t>
                        </m:r>
                      </m:sup>
                    </m:sSup>
                    <m:r>
                      <a:rPr lang="en-US" i="1">
                        <a:latin typeface="Cambria Math"/>
                      </a:rPr>
                      <m:t>]</m:t>
                    </m:r>
                  </m:oMath>
                </a14:m>
                <a:r>
                  <a:rPr lang="en-US" dirty="0" smtClean="0"/>
                  <a:t> is </a:t>
                </a:r>
                <a:r>
                  <a:rPr lang="en-US" dirty="0" err="1" smtClean="0"/>
                  <a:t>Var</a:t>
                </a:r>
                <a:r>
                  <a:rPr lang="en-US" dirty="0" smtClean="0"/>
                  <a:t>(X)</a:t>
                </a:r>
              </a:p>
              <a:p>
                <a:r>
                  <a:rPr lang="en-US" dirty="0" smtClean="0"/>
                  <a:t>The third order central moment </a:t>
                </a:r>
                <a14:m>
                  <m:oMath xmlns:m="http://schemas.openxmlformats.org/officeDocument/2006/math">
                    <m:r>
                      <a:rPr lang="en-US" i="1">
                        <a:latin typeface="Cambria Math"/>
                      </a:rPr>
                      <m:t>𝐸</m:t>
                    </m:r>
                    <m:r>
                      <a:rPr lang="en-US" i="1">
                        <a:latin typeface="Cambria Math"/>
                      </a:rPr>
                      <m:t>[(</m:t>
                    </m:r>
                    <m:sSup>
                      <m:sSupPr>
                        <m:ctrlPr>
                          <a:rPr lang="en-US" i="1">
                            <a:latin typeface="Cambria Math"/>
                          </a:rPr>
                        </m:ctrlPr>
                      </m:sSupPr>
                      <m:e>
                        <m:r>
                          <a:rPr lang="en-US" i="1">
                            <a:latin typeface="Cambria Math"/>
                          </a:rPr>
                          <m:t>𝑋</m:t>
                        </m:r>
                        <m:r>
                          <a:rPr lang="en-US" i="1">
                            <a:latin typeface="Cambria Math"/>
                          </a:rPr>
                          <m:t>−</m:t>
                        </m:r>
                        <m:r>
                          <a:rPr lang="en-US" i="1">
                            <a:latin typeface="Cambria Math"/>
                            <a:ea typeface="Cambria Math"/>
                          </a:rPr>
                          <m:t>𝜇</m:t>
                        </m:r>
                        <m:r>
                          <a:rPr lang="en-US" i="1">
                            <a:latin typeface="Cambria Math"/>
                            <a:ea typeface="Cambria Math"/>
                          </a:rPr>
                          <m:t>)</m:t>
                        </m:r>
                      </m:e>
                      <m:sup>
                        <m:r>
                          <a:rPr lang="en-US" b="0" i="1" smtClean="0">
                            <a:latin typeface="Cambria Math"/>
                            <a:ea typeface="Cambria Math"/>
                          </a:rPr>
                          <m:t>3</m:t>
                        </m:r>
                      </m:sup>
                    </m:sSup>
                    <m:r>
                      <a:rPr lang="en-US" i="1">
                        <a:latin typeface="Cambria Math"/>
                      </a:rPr>
                      <m:t>]</m:t>
                    </m:r>
                  </m:oMath>
                </a14:m>
                <a:endParaRPr lang="en-US" dirty="0" smtClean="0"/>
              </a:p>
              <a:p>
                <a:pPr marL="0" indent="0">
                  <a:buNone/>
                </a:pPr>
                <a:r>
                  <a:rPr lang="en-US" dirty="0"/>
                  <a:t> </a:t>
                </a:r>
                <a:r>
                  <a:rPr lang="en-US" dirty="0" smtClean="0"/>
                  <a:t>is Skew(X)</a:t>
                </a:r>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1100649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Skewness</a:t>
            </a:r>
            <a:r>
              <a:rPr lang="en-US" dirty="0" smtClean="0"/>
              <a:t> of random variable 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The </a:t>
                </a:r>
                <a:r>
                  <a:rPr lang="en-US" dirty="0" err="1" smtClean="0"/>
                  <a:t>skewness</a:t>
                </a:r>
                <a:r>
                  <a:rPr lang="en-US" dirty="0" smtClean="0"/>
                  <a:t> reflects the shape of the distribution( it is the measure of how asymmetrical the distribution is)</a:t>
                </a:r>
              </a:p>
              <a:p>
                <a:pPr marL="0" indent="0">
                  <a:buNone/>
                </a:pPr>
                <a:r>
                  <a:rPr lang="en-US" dirty="0"/>
                  <a:t> </a:t>
                </a:r>
                <a:r>
                  <a:rPr lang="en-US" dirty="0" smtClean="0"/>
                  <a:t>The </a:t>
                </a:r>
                <a:r>
                  <a:rPr lang="en-US" dirty="0" err="1" smtClean="0"/>
                  <a:t>skewness</a:t>
                </a:r>
                <a:r>
                  <a:rPr lang="en-US" dirty="0" smtClean="0"/>
                  <a:t> of the random variable X is given by  Skew(X)= </a:t>
                </a:r>
                <a14:m>
                  <m:oMath xmlns:m="http://schemas.openxmlformats.org/officeDocument/2006/math">
                    <m:r>
                      <a:rPr lang="en-US" i="1">
                        <a:latin typeface="Cambria Math"/>
                      </a:rPr>
                      <m:t>𝐸</m:t>
                    </m:r>
                    <m:r>
                      <a:rPr lang="en-US" i="1">
                        <a:latin typeface="Cambria Math"/>
                      </a:rPr>
                      <m:t>[(</m:t>
                    </m:r>
                    <m:sSup>
                      <m:sSupPr>
                        <m:ctrlPr>
                          <a:rPr lang="en-US" i="1">
                            <a:latin typeface="Cambria Math"/>
                          </a:rPr>
                        </m:ctrlPr>
                      </m:sSupPr>
                      <m:e>
                        <m:r>
                          <a:rPr lang="en-US" i="1">
                            <a:latin typeface="Cambria Math"/>
                          </a:rPr>
                          <m:t>𝑋</m:t>
                        </m:r>
                        <m:r>
                          <a:rPr lang="en-US" i="1">
                            <a:latin typeface="Cambria Math"/>
                          </a:rPr>
                          <m:t>−</m:t>
                        </m:r>
                        <m:r>
                          <a:rPr lang="en-US" i="1">
                            <a:latin typeface="Cambria Math"/>
                            <a:ea typeface="Cambria Math"/>
                          </a:rPr>
                          <m:t>𝜇</m:t>
                        </m:r>
                        <m:r>
                          <a:rPr lang="en-US" i="1">
                            <a:latin typeface="Cambria Math"/>
                            <a:ea typeface="Cambria Math"/>
                          </a:rPr>
                          <m:t>)</m:t>
                        </m:r>
                      </m:e>
                      <m:sup>
                        <m:r>
                          <a:rPr lang="en-US" b="0" i="1" smtClean="0">
                            <a:latin typeface="Cambria Math"/>
                            <a:ea typeface="Cambria Math"/>
                          </a:rPr>
                          <m:t>3</m:t>
                        </m:r>
                      </m:sup>
                    </m:sSup>
                    <m:r>
                      <a:rPr lang="en-US" i="1">
                        <a:latin typeface="Cambria Math"/>
                      </a:rPr>
                      <m:t>]</m:t>
                    </m:r>
                  </m:oMath>
                </a14:m>
                <a:endParaRPr lang="en-US" dirty="0" smtClean="0"/>
              </a:p>
              <a:p>
                <a:pPr marL="0" indent="0">
                  <a:buNone/>
                </a:pPr>
                <a:r>
                  <a:rPr lang="en-US" dirty="0" smtClean="0"/>
                  <a:t>Skew(X)&gt;0 X is positively skew</a:t>
                </a:r>
              </a:p>
              <a:p>
                <a:pPr marL="0" indent="0">
                  <a:buNone/>
                </a:pPr>
                <a:r>
                  <a:rPr lang="en-US" dirty="0" smtClean="0"/>
                  <a:t>Skew(X)=0 X is Symmetrical</a:t>
                </a:r>
              </a:p>
              <a:p>
                <a:pPr marL="0" indent="0">
                  <a:buNone/>
                </a:pPr>
                <a:r>
                  <a:rPr lang="en-US" dirty="0" smtClean="0"/>
                  <a:t>Skew(X)&lt;0 X is </a:t>
                </a:r>
                <a:r>
                  <a:rPr lang="en-US" smtClean="0"/>
                  <a:t>negatively skew</a:t>
                </a:r>
                <a:endParaRPr lang="en-US" dirty="0"/>
              </a:p>
              <a:p>
                <a:pPr marL="0"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519" b="-1213"/>
                </a:stretch>
              </a:blipFill>
            </p:spPr>
            <p:txBody>
              <a:bodyPr/>
              <a:lstStyle/>
              <a:p>
                <a:r>
                  <a:rPr lang="en-US">
                    <a:noFill/>
                  </a:rPr>
                  <a:t> </a:t>
                </a:r>
              </a:p>
            </p:txBody>
          </p:sp>
        </mc:Fallback>
      </mc:AlternateContent>
    </p:spTree>
    <p:extLst>
      <p:ext uri="{BB962C8B-B14F-4D97-AF65-F5344CB8AC3E}">
        <p14:creationId xmlns:p14="http://schemas.microsoft.com/office/powerpoint/2010/main" val="3389597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Continuous Distributions</a:t>
            </a:r>
            <a:endParaRPr lang="en-US" dirty="0"/>
          </a:p>
        </p:txBody>
      </p:sp>
      <p:sp>
        <p:nvSpPr>
          <p:cNvPr id="3" name="Content Placeholder 2"/>
          <p:cNvSpPr>
            <a:spLocks noGrp="1"/>
          </p:cNvSpPr>
          <p:nvPr>
            <p:ph idx="1"/>
          </p:nvPr>
        </p:nvSpPr>
        <p:spPr/>
        <p:txBody>
          <a:bodyPr/>
          <a:lstStyle/>
          <a:p>
            <a:r>
              <a:rPr lang="en-US" dirty="0" smtClean="0"/>
              <a:t>Uniform Distribution</a:t>
            </a:r>
          </a:p>
          <a:p>
            <a:r>
              <a:rPr lang="en-US" smtClean="0"/>
              <a:t>Exponential Distribution</a:t>
            </a:r>
            <a:endParaRPr lang="en-US" dirty="0" smtClean="0"/>
          </a:p>
          <a:p>
            <a:r>
              <a:rPr lang="en-US" dirty="0" smtClean="0"/>
              <a:t>Normal Distribution</a:t>
            </a:r>
          </a:p>
          <a:p>
            <a:endParaRPr lang="en-US" dirty="0"/>
          </a:p>
        </p:txBody>
      </p:sp>
    </p:spTree>
    <p:extLst>
      <p:ext uri="{BB962C8B-B14F-4D97-AF65-F5344CB8AC3E}">
        <p14:creationId xmlns:p14="http://schemas.microsoft.com/office/powerpoint/2010/main" val="1060408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Continuous Uniform Random variable</a:t>
            </a:r>
            <a:endParaRPr lang="en-US" dirty="0"/>
          </a:p>
        </p:txBody>
      </p:sp>
      <p:sp>
        <p:nvSpPr>
          <p:cNvPr id="3" name="Content Placeholder 2"/>
          <p:cNvSpPr>
            <a:spLocks noGrp="1"/>
          </p:cNvSpPr>
          <p:nvPr>
            <p:ph idx="1"/>
          </p:nvPr>
        </p:nvSpPr>
        <p:spPr/>
        <p:txBody>
          <a:bodyPr/>
          <a:lstStyle/>
          <a:p>
            <a:r>
              <a:rPr lang="en-US" dirty="0" smtClean="0"/>
              <a:t>A random variable is said to be uniformly distributed over the interval (0,1) if its PDF is given by</a:t>
            </a:r>
          </a:p>
          <a:p>
            <a:pPr marL="0" indent="0">
              <a:buNone/>
            </a:pPr>
            <a:r>
              <a:rPr lang="en-US" dirty="0"/>
              <a:t> </a:t>
            </a:r>
            <a:r>
              <a:rPr lang="en-US" dirty="0" smtClean="0"/>
              <a:t>        f(x)={ 1   0&lt;x&lt;1</a:t>
            </a:r>
          </a:p>
          <a:p>
            <a:pPr marL="0" indent="0">
              <a:buNone/>
            </a:pPr>
            <a:r>
              <a:rPr lang="en-US" dirty="0"/>
              <a:t> </a:t>
            </a:r>
            <a:r>
              <a:rPr lang="en-US" dirty="0" smtClean="0"/>
              <a:t>                   0 otherwise}</a:t>
            </a:r>
          </a:p>
          <a:p>
            <a:pPr marL="0" indent="0">
              <a:buNone/>
            </a:pPr>
            <a:endParaRPr lang="en-US" dirty="0"/>
          </a:p>
          <a:p>
            <a:pPr marL="0" indent="0">
              <a:buNone/>
            </a:pPr>
            <a:r>
              <a:rPr lang="en-US" dirty="0" smtClean="0"/>
              <a:t>P(</a:t>
            </a:r>
            <a:r>
              <a:rPr lang="en-US" dirty="0" err="1" smtClean="0"/>
              <a:t>a≤x≤b</a:t>
            </a:r>
            <a:r>
              <a:rPr lang="en-US" dirty="0" smtClean="0"/>
              <a:t>)=?</a:t>
            </a:r>
          </a:p>
        </p:txBody>
      </p:sp>
    </p:spTree>
    <p:extLst>
      <p:ext uri="{BB962C8B-B14F-4D97-AF65-F5344CB8AC3E}">
        <p14:creationId xmlns:p14="http://schemas.microsoft.com/office/powerpoint/2010/main" val="72719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838200" y="3657600"/>
            <a:ext cx="3133725" cy="9906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257800" y="3124200"/>
            <a:ext cx="2581275" cy="201930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457200" y="604164"/>
            <a:ext cx="8382000" cy="583488"/>
          </a:xfrm>
          <a:prstGeom prst="rect">
            <a:avLst/>
          </a:prstGeom>
        </p:spPr>
        <p:txBody>
          <a:bodyPr wrap="square" lIns="0" tIns="28543" rIns="0" bIns="0" rtlCol="0">
            <a:noAutofit/>
          </a:bodyPr>
          <a:lstStyle/>
          <a:p>
            <a:pPr marL="12700">
              <a:lnSpc>
                <a:spcPts val="4495"/>
              </a:lnSpc>
            </a:pPr>
            <a:r>
              <a:rPr lang="en-US" sz="4400" spc="-76" dirty="0" smtClean="0">
                <a:latin typeface="Calibri"/>
                <a:cs typeface="Calibri"/>
              </a:rPr>
              <a:t>Continuous </a:t>
            </a:r>
            <a:r>
              <a:rPr lang="en-US" sz="4400" spc="-76" dirty="0">
                <a:latin typeface="Calibri"/>
                <a:cs typeface="Calibri"/>
              </a:rPr>
              <a:t>u</a:t>
            </a:r>
            <a:r>
              <a:rPr sz="4400" spc="-76" dirty="0" smtClean="0">
                <a:latin typeface="Calibri"/>
                <a:cs typeface="Calibri"/>
              </a:rPr>
              <a:t>niform </a:t>
            </a:r>
            <a:r>
              <a:rPr lang="en-US" sz="4400" spc="-76" dirty="0" smtClean="0">
                <a:latin typeface="Calibri"/>
                <a:cs typeface="Calibri"/>
              </a:rPr>
              <a:t>random variable</a:t>
            </a:r>
          </a:p>
          <a:p>
            <a:pPr marL="12700">
              <a:lnSpc>
                <a:spcPts val="4495"/>
              </a:lnSpc>
            </a:pPr>
            <a:endParaRPr lang="en-US" sz="4400" spc="-76" dirty="0" smtClean="0">
              <a:latin typeface="Calibri"/>
              <a:cs typeface="Calibri"/>
            </a:endParaRPr>
          </a:p>
          <a:p>
            <a:pPr marL="12700">
              <a:lnSpc>
                <a:spcPts val="4495"/>
              </a:lnSpc>
            </a:pPr>
            <a:r>
              <a:rPr lang="en-US" sz="3200" dirty="0" smtClean="0">
                <a:latin typeface="Calibri"/>
                <a:cs typeface="Calibri"/>
              </a:rPr>
              <a:t>If X is the uniform random variable on the interval</a:t>
            </a:r>
          </a:p>
          <a:p>
            <a:pPr marL="12700">
              <a:lnSpc>
                <a:spcPts val="4495"/>
              </a:lnSpc>
            </a:pPr>
            <a:r>
              <a:rPr lang="en-US" sz="3200" dirty="0" smtClean="0">
                <a:latin typeface="Calibri"/>
                <a:cs typeface="Calibri"/>
              </a:rPr>
              <a:t>(</a:t>
            </a:r>
            <a:r>
              <a:rPr lang="el-GR" sz="3200" dirty="0" smtClean="0">
                <a:latin typeface="Calibri"/>
                <a:cs typeface="Calibri"/>
              </a:rPr>
              <a:t>α</a:t>
            </a:r>
            <a:r>
              <a:rPr lang="en-US" sz="3200" dirty="0" smtClean="0">
                <a:latin typeface="Calibri"/>
                <a:cs typeface="Calibri"/>
              </a:rPr>
              <a:t>,</a:t>
            </a:r>
            <a:r>
              <a:rPr lang="el-GR" sz="3200" dirty="0" smtClean="0">
                <a:latin typeface="Calibri"/>
                <a:cs typeface="Calibri"/>
              </a:rPr>
              <a:t>β</a:t>
            </a:r>
            <a:r>
              <a:rPr lang="en-US" sz="3200" dirty="0" smtClean="0">
                <a:latin typeface="Calibri"/>
                <a:cs typeface="Calibri"/>
              </a:rPr>
              <a:t>) if the PDF of X is given by</a:t>
            </a:r>
          </a:p>
          <a:p>
            <a:pPr marL="12700">
              <a:lnSpc>
                <a:spcPts val="4495"/>
              </a:lnSpc>
            </a:pPr>
            <a:endParaRPr lang="en-US" sz="3200" dirty="0" smtClean="0">
              <a:latin typeface="Calibri"/>
              <a:cs typeface="Calibri"/>
            </a:endParaRPr>
          </a:p>
        </p:txBody>
      </p:sp>
    </p:spTree>
    <p:extLst>
      <p:ext uri="{BB962C8B-B14F-4D97-AF65-F5344CB8AC3E}">
        <p14:creationId xmlns:p14="http://schemas.microsoft.com/office/powerpoint/2010/main" val="325989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Cumulative Distribution Function(CDF) of the uniform random variable</a:t>
            </a:r>
            <a:endParaRPr lang="en-US" dirty="0"/>
          </a:p>
        </p:txBody>
      </p:sp>
      <p:sp>
        <p:nvSpPr>
          <p:cNvPr id="3" name="Content Placeholder 2"/>
          <p:cNvSpPr>
            <a:spLocks noGrp="1"/>
          </p:cNvSpPr>
          <p:nvPr>
            <p:ph idx="1"/>
          </p:nvPr>
        </p:nvSpPr>
        <p:spPr/>
        <p:txBody>
          <a:bodyPr/>
          <a:lstStyle/>
          <a:p>
            <a:r>
              <a:rPr lang="en-US" dirty="0" smtClean="0"/>
              <a:t>The CDF of the uniform random variable on the interval </a:t>
            </a:r>
            <a:r>
              <a:rPr lang="en-US" dirty="0">
                <a:cs typeface="Calibri"/>
              </a:rPr>
              <a:t>(</a:t>
            </a:r>
            <a:r>
              <a:rPr lang="el-GR" dirty="0">
                <a:cs typeface="Calibri"/>
              </a:rPr>
              <a:t>α</a:t>
            </a:r>
            <a:r>
              <a:rPr lang="en-US" dirty="0">
                <a:cs typeface="Calibri"/>
              </a:rPr>
              <a:t>,</a:t>
            </a:r>
            <a:r>
              <a:rPr lang="el-GR" dirty="0">
                <a:cs typeface="Calibri"/>
              </a:rPr>
              <a:t>β</a:t>
            </a:r>
            <a:r>
              <a:rPr lang="en-US" dirty="0" smtClean="0">
                <a:cs typeface="Calibri"/>
              </a:rPr>
              <a:t>) is </a:t>
            </a:r>
            <a:r>
              <a:rPr lang="en-US" dirty="0">
                <a:cs typeface="Calibri"/>
              </a:rPr>
              <a:t>given </a:t>
            </a:r>
            <a:r>
              <a:rPr lang="en-US" dirty="0" smtClean="0">
                <a:cs typeface="Calibri"/>
              </a:rPr>
              <a:t>by</a:t>
            </a:r>
          </a:p>
          <a:p>
            <a:endParaRPr lang="en-US" dirty="0">
              <a:cs typeface="Calibri"/>
            </a:endParaRPr>
          </a:p>
          <a:p>
            <a:endParaRPr lang="en-US" dirty="0"/>
          </a:p>
        </p:txBody>
      </p:sp>
      <p:sp>
        <p:nvSpPr>
          <p:cNvPr id="4" name="object 5"/>
          <p:cNvSpPr/>
          <p:nvPr/>
        </p:nvSpPr>
        <p:spPr>
          <a:xfrm>
            <a:off x="838200" y="3276600"/>
            <a:ext cx="2857500" cy="11811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3"/>
          <p:cNvSpPr/>
          <p:nvPr/>
        </p:nvSpPr>
        <p:spPr>
          <a:xfrm>
            <a:off x="5181600" y="3200400"/>
            <a:ext cx="2533650" cy="196215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271662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Expected value and the variance of the uniform random variable</a:t>
            </a:r>
            <a:endParaRPr lang="en-US" dirty="0"/>
          </a:p>
        </p:txBody>
      </p:sp>
      <p:sp>
        <p:nvSpPr>
          <p:cNvPr id="3" name="Content Placeholder 2"/>
          <p:cNvSpPr>
            <a:spLocks noGrp="1"/>
          </p:cNvSpPr>
          <p:nvPr>
            <p:ph idx="1"/>
          </p:nvPr>
        </p:nvSpPr>
        <p:spPr/>
        <p:txBody>
          <a:bodyPr/>
          <a:lstStyle/>
          <a:p>
            <a:pPr marL="12700">
              <a:lnSpc>
                <a:spcPts val="4495"/>
              </a:lnSpc>
            </a:pPr>
            <a:r>
              <a:rPr lang="en-US" dirty="0">
                <a:cs typeface="Calibri"/>
              </a:rPr>
              <a:t>If X is the uniform random variable on the </a:t>
            </a:r>
            <a:r>
              <a:rPr lang="en-US" dirty="0" smtClean="0">
                <a:cs typeface="Calibri"/>
              </a:rPr>
              <a:t>interval (</a:t>
            </a:r>
            <a:r>
              <a:rPr lang="el-GR" dirty="0">
                <a:cs typeface="Calibri"/>
              </a:rPr>
              <a:t>α</a:t>
            </a:r>
            <a:r>
              <a:rPr lang="en-US" dirty="0">
                <a:cs typeface="Calibri"/>
              </a:rPr>
              <a:t>,</a:t>
            </a:r>
            <a:r>
              <a:rPr lang="el-GR" dirty="0">
                <a:cs typeface="Calibri"/>
              </a:rPr>
              <a:t>β</a:t>
            </a:r>
            <a:r>
              <a:rPr lang="en-US" dirty="0" smtClean="0">
                <a:cs typeface="Calibri"/>
              </a:rPr>
              <a:t>)</a:t>
            </a:r>
          </a:p>
          <a:p>
            <a:pPr marL="12700">
              <a:lnSpc>
                <a:spcPts val="4495"/>
              </a:lnSpc>
            </a:pPr>
            <a:r>
              <a:rPr lang="en-US" dirty="0" smtClean="0">
                <a:cs typeface="Calibri"/>
              </a:rPr>
              <a:t>E[X]=?</a:t>
            </a:r>
          </a:p>
          <a:p>
            <a:pPr marL="12700">
              <a:lnSpc>
                <a:spcPts val="4495"/>
              </a:lnSpc>
            </a:pPr>
            <a:r>
              <a:rPr lang="en-US" dirty="0" err="1" smtClean="0">
                <a:cs typeface="Calibri"/>
              </a:rPr>
              <a:t>Var</a:t>
            </a:r>
            <a:r>
              <a:rPr lang="en-US" dirty="0" smtClean="0">
                <a:cs typeface="Calibri"/>
              </a:rPr>
              <a:t>[X]=?</a:t>
            </a:r>
            <a:endParaRPr lang="en-US" dirty="0"/>
          </a:p>
        </p:txBody>
      </p:sp>
    </p:spTree>
    <p:extLst>
      <p:ext uri="{BB962C8B-B14F-4D97-AF65-F5344CB8AC3E}">
        <p14:creationId xmlns:p14="http://schemas.microsoft.com/office/powerpoint/2010/main" val="570359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value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X is the continuous random variable having the probability density function f(x) then the expected value is given by</a:t>
                </a:r>
              </a:p>
              <a:p>
                <a:pPr marL="0" indent="0">
                  <a:buNone/>
                </a:pPr>
                <a:r>
                  <a:rPr lang="en-US" dirty="0" smtClean="0"/>
                  <a:t>                       E[X]= </a:t>
                </a:r>
                <a14:m>
                  <m:oMath xmlns:m="http://schemas.openxmlformats.org/officeDocument/2006/math">
                    <m:nary>
                      <m:naryPr>
                        <m:ctrlPr>
                          <a:rPr lang="en-US" i="1" smtClean="0">
                            <a:latin typeface="Cambria Math"/>
                          </a:rPr>
                        </m:ctrlPr>
                      </m:naryPr>
                      <m:sub>
                        <m:r>
                          <m:rPr>
                            <m:brk m:alnAt="23"/>
                          </m:rPr>
                          <a:rPr lang="en-US" b="0" i="1" smtClean="0">
                            <a:latin typeface="Cambria Math"/>
                          </a:rPr>
                          <m:t>−</m:t>
                        </m:r>
                        <m:r>
                          <a:rPr lang="en-US" b="0" i="1" smtClean="0">
                            <a:latin typeface="Cambria Math"/>
                            <a:ea typeface="Cambria Math"/>
                          </a:rPr>
                          <m:t>∞</m:t>
                        </m:r>
                      </m:sub>
                      <m:sup>
                        <m:r>
                          <a:rPr lang="en-US" i="1" smtClean="0">
                            <a:latin typeface="Cambria Math"/>
                            <a:ea typeface="Cambria Math"/>
                          </a:rPr>
                          <m:t>∞</m:t>
                        </m:r>
                      </m:sup>
                      <m:e>
                        <m:r>
                          <a:rPr lang="en-US" b="0" i="1" smtClean="0">
                            <a:latin typeface="Cambria Math"/>
                          </a:rPr>
                          <m:t>𝑥𝑓</m:t>
                        </m:r>
                        <m:d>
                          <m:dPr>
                            <m:ctrlPr>
                              <a:rPr lang="en-US" b="0" i="1" smtClean="0">
                                <a:latin typeface="Cambria Math"/>
                              </a:rPr>
                            </m:ctrlPr>
                          </m:dPr>
                          <m:e>
                            <m:r>
                              <a:rPr lang="en-US" b="0" i="1" smtClean="0">
                                <a:latin typeface="Cambria Math"/>
                              </a:rPr>
                              <m:t>𝑥</m:t>
                            </m:r>
                          </m:e>
                        </m:d>
                        <m:r>
                          <a:rPr lang="en-US" b="0" i="1" smtClean="0">
                            <a:latin typeface="Cambria Math"/>
                          </a:rPr>
                          <m:t>𝑑𝑥</m:t>
                        </m:r>
                      </m:e>
                    </m:nary>
                  </m:oMath>
                </a14:m>
                <a:endParaRPr lang="en-US" dirty="0" smtClean="0"/>
              </a:p>
              <a:p>
                <a:pPr marL="0" indent="0">
                  <a:buNone/>
                </a:pPr>
                <a:endParaRPr lang="en-US" dirty="0"/>
              </a:p>
              <a:p>
                <a:pPr marL="0" indent="0">
                  <a:buNone/>
                </a:pPr>
                <a:r>
                  <a:rPr lang="en-US" dirty="0" smtClean="0"/>
                  <a:t>Example: Find the expected value when the PDF of X is given by f(x) = 2x for 0≤x≤1</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1481"/>
                </a:stretch>
              </a:blipFill>
            </p:spPr>
            <p:txBody>
              <a:bodyPr/>
              <a:lstStyle/>
              <a:p>
                <a:r>
                  <a:rPr lang="en-US">
                    <a:noFill/>
                  </a:rPr>
                  <a:t> </a:t>
                </a:r>
              </a:p>
            </p:txBody>
          </p:sp>
        </mc:Fallback>
      </mc:AlternateContent>
    </p:spTree>
    <p:extLst>
      <p:ext uri="{BB962C8B-B14F-4D97-AF65-F5344CB8AC3E}">
        <p14:creationId xmlns:p14="http://schemas.microsoft.com/office/powerpoint/2010/main" val="3501883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
          <p:cNvSpPr/>
          <p:nvPr/>
        </p:nvSpPr>
        <p:spPr>
          <a:xfrm>
            <a:off x="838200" y="533400"/>
            <a:ext cx="2085975" cy="2286000"/>
          </a:xfrm>
          <a:prstGeom prst="rect">
            <a:avLst/>
          </a:prstGeom>
          <a:blipFill>
            <a:blip r:embed="rId2" cstate="print"/>
            <a:stretch>
              <a:fillRect/>
            </a:stretch>
          </a:blip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4"/>
          <p:cNvSpPr/>
          <p:nvPr/>
        </p:nvSpPr>
        <p:spPr>
          <a:xfrm>
            <a:off x="762000" y="3114675"/>
            <a:ext cx="4991100" cy="3362325"/>
          </a:xfrm>
          <a:prstGeom prst="rect">
            <a:avLst/>
          </a:prstGeom>
          <a:blipFill>
            <a:blip r:embed="rId3" cstate="print"/>
            <a:stretch>
              <a:fillRect/>
            </a:stretch>
          </a:blip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143363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If X is uniformly distributed over (0,10).Find PDF and CDF  and Calculate the probability that </a:t>
            </a:r>
          </a:p>
          <a:p>
            <a:pPr marL="0" indent="0">
              <a:buNone/>
            </a:pPr>
            <a:r>
              <a:rPr lang="en-US" dirty="0" smtClean="0"/>
              <a:t>(a) X&lt;3   (b) X&gt;6      (c) 3&lt;X&lt;8    (d) X=10</a:t>
            </a:r>
            <a:endParaRPr lang="en-US" dirty="0"/>
          </a:p>
        </p:txBody>
      </p:sp>
    </p:spTree>
    <p:extLst>
      <p:ext uri="{BB962C8B-B14F-4D97-AF65-F5344CB8AC3E}">
        <p14:creationId xmlns:p14="http://schemas.microsoft.com/office/powerpoint/2010/main" val="2337773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random variable</a:t>
            </a:r>
            <a:endParaRPr lang="en-US" dirty="0"/>
          </a:p>
        </p:txBody>
      </p:sp>
      <p:sp>
        <p:nvSpPr>
          <p:cNvPr id="3" name="Content Placeholder 2"/>
          <p:cNvSpPr>
            <a:spLocks noGrp="1"/>
          </p:cNvSpPr>
          <p:nvPr>
            <p:ph idx="1"/>
          </p:nvPr>
        </p:nvSpPr>
        <p:spPr/>
        <p:txBody>
          <a:bodyPr>
            <a:normAutofit lnSpcReduction="10000"/>
          </a:bodyPr>
          <a:lstStyle/>
          <a:p>
            <a:r>
              <a:rPr lang="en-US" dirty="0" smtClean="0"/>
              <a:t>Exponential random variable is the continuous random variable. They often arise as the distribution of the amount of time until some specific event occurs.</a:t>
            </a:r>
          </a:p>
          <a:p>
            <a:r>
              <a:rPr lang="en-US" dirty="0" smtClean="0"/>
              <a:t>EX: amount of time(starting from now) </a:t>
            </a:r>
            <a:r>
              <a:rPr lang="en-US" dirty="0" err="1" smtClean="0"/>
              <a:t>untill</a:t>
            </a:r>
            <a:r>
              <a:rPr lang="en-US" dirty="0" smtClean="0"/>
              <a:t> an earthquake occurs, </a:t>
            </a:r>
            <a:r>
              <a:rPr lang="en-US" dirty="0" err="1" smtClean="0"/>
              <a:t>untill</a:t>
            </a:r>
            <a:r>
              <a:rPr lang="en-US" dirty="0" smtClean="0"/>
              <a:t> a new war breaks </a:t>
            </a:r>
            <a:r>
              <a:rPr lang="en-US" dirty="0" err="1" smtClean="0"/>
              <a:t>out,untill</a:t>
            </a:r>
            <a:r>
              <a:rPr lang="en-US" dirty="0" smtClean="0"/>
              <a:t> a telephone call you receive turns out to be wrong call.</a:t>
            </a:r>
          </a:p>
          <a:p>
            <a:r>
              <a:rPr lang="en-US" dirty="0" smtClean="0"/>
              <a:t>They can also be used to model the lifetimes</a:t>
            </a:r>
            <a:endParaRPr lang="en-US" dirty="0"/>
          </a:p>
        </p:txBody>
      </p:sp>
    </p:spTree>
    <p:extLst>
      <p:ext uri="{BB962C8B-B14F-4D97-AF65-F5344CB8AC3E}">
        <p14:creationId xmlns:p14="http://schemas.microsoft.com/office/powerpoint/2010/main" val="422546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PDF of exponential random variable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 continuous random variable whose PDF is given by </a:t>
                </a:r>
              </a:p>
              <a:p>
                <a:pPr marL="0" indent="0">
                  <a:buNone/>
                </a:pPr>
                <a:r>
                  <a:rPr lang="en-US" dirty="0" smtClean="0"/>
                  <a:t>         f(x)={</a:t>
                </a:r>
                <a:r>
                  <a:rPr lang="el-GR" dirty="0" smtClean="0"/>
                  <a:t>λ</a:t>
                </a:r>
                <a14:m>
                  <m:oMath xmlns:m="http://schemas.openxmlformats.org/officeDocument/2006/math">
                    <m:sSup>
                      <m:sSupPr>
                        <m:ctrlPr>
                          <a:rPr lang="el-GR" i="1" smtClean="0">
                            <a:latin typeface="Cambria Math"/>
                          </a:rPr>
                        </m:ctrlPr>
                      </m:sSupPr>
                      <m:e>
                        <m:r>
                          <m:rPr>
                            <m:sty m:val="p"/>
                          </m:rPr>
                          <a:rPr lang="en-US" b="0" i="0" smtClean="0">
                            <a:latin typeface="Cambria Math"/>
                          </a:rPr>
                          <m:t>e</m:t>
                        </m:r>
                      </m:e>
                      <m:sup>
                        <m:r>
                          <a:rPr lang="en-US" b="0" i="0" smtClean="0">
                            <a:latin typeface="Cambria Math"/>
                          </a:rPr>
                          <m:t>−</m:t>
                        </m:r>
                        <m:r>
                          <m:rPr>
                            <m:sty m:val="p"/>
                          </m:rPr>
                          <a:rPr lang="el-GR" b="0" i="0" smtClean="0">
                            <a:latin typeface="Cambria Math"/>
                          </a:rPr>
                          <m:t>λ</m:t>
                        </m:r>
                        <m:r>
                          <m:rPr>
                            <m:sty m:val="p"/>
                          </m:rPr>
                          <a:rPr lang="en-US" b="0" i="0" smtClean="0">
                            <a:latin typeface="Cambria Math"/>
                          </a:rPr>
                          <m:t>x</m:t>
                        </m:r>
                      </m:sup>
                    </m:sSup>
                    <m:r>
                      <a:rPr lang="en-US" b="0" i="0" smtClean="0">
                        <a:latin typeface="Cambria Math"/>
                      </a:rPr>
                      <m:t>    </m:t>
                    </m:r>
                    <m:r>
                      <m:rPr>
                        <m:sty m:val="p"/>
                      </m:rPr>
                      <a:rPr lang="en-US" b="0" i="0" smtClean="0">
                        <a:latin typeface="Cambria Math"/>
                      </a:rPr>
                      <m:t>for</m:t>
                    </m:r>
                    <m:r>
                      <a:rPr lang="en-US" b="0" i="0" smtClean="0">
                        <a:latin typeface="Cambria Math"/>
                      </a:rPr>
                      <m:t> </m:t>
                    </m:r>
                    <m:r>
                      <m:rPr>
                        <m:sty m:val="p"/>
                      </m:rPr>
                      <a:rPr lang="en-US" b="0" i="0" smtClean="0">
                        <a:latin typeface="Cambria Math"/>
                      </a:rPr>
                      <m:t>x</m:t>
                    </m:r>
                    <m:r>
                      <a:rPr lang="en-US" b="0" i="0" smtClean="0">
                        <a:latin typeface="Cambria Math"/>
                      </a:rPr>
                      <m:t>≥0</m:t>
                    </m:r>
                  </m:oMath>
                </a14:m>
                <a:endParaRPr lang="en-US" b="0" dirty="0" smtClean="0"/>
              </a:p>
              <a:p>
                <a:pPr marL="0" indent="0">
                  <a:buNone/>
                </a:pPr>
                <a:r>
                  <a:rPr lang="en-US" dirty="0"/>
                  <a:t> </a:t>
                </a:r>
                <a:r>
                  <a:rPr lang="en-US" dirty="0" smtClean="0"/>
                  <a:t>                  0            if x&lt;0}</a:t>
                </a:r>
              </a:p>
              <a:p>
                <a:pPr marL="0" indent="0">
                  <a:buNone/>
                </a:pPr>
                <a:r>
                  <a:rPr lang="en-US" dirty="0" smtClean="0"/>
                  <a:t>is said to be exponential random variable with parameter </a:t>
                </a:r>
                <a:r>
                  <a:rPr lang="el-GR" dirty="0" smtClean="0"/>
                  <a:t>λ</a:t>
                </a:r>
                <a:r>
                  <a:rPr lang="en-US" dirty="0" smtClean="0"/>
                  <a:t>.</a:t>
                </a:r>
              </a:p>
              <a:p>
                <a:pPr marL="0" indent="0">
                  <a:buNone/>
                </a:pPr>
                <a:endParaRPr lang="en-US" b="0" dirty="0" smtClean="0"/>
              </a:p>
              <a:p>
                <a:pPr marL="0"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a:stretch>
              </a:blipFill>
            </p:spPr>
            <p:txBody>
              <a:bodyPr/>
              <a:lstStyle/>
              <a:p>
                <a:r>
                  <a:rPr lang="en-US">
                    <a:noFill/>
                  </a:rPr>
                  <a:t> </a:t>
                </a:r>
              </a:p>
            </p:txBody>
          </p:sp>
        </mc:Fallback>
      </mc:AlternateContent>
    </p:spTree>
    <p:extLst>
      <p:ext uri="{BB962C8B-B14F-4D97-AF65-F5344CB8AC3E}">
        <p14:creationId xmlns:p14="http://schemas.microsoft.com/office/powerpoint/2010/main" val="3450610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CDF, E[X],</a:t>
            </a:r>
            <a:r>
              <a:rPr lang="en-US" dirty="0" err="1" smtClean="0"/>
              <a:t>Var</a:t>
            </a:r>
            <a:r>
              <a:rPr lang="en-US" dirty="0" smtClean="0"/>
              <a:t>[X] of exponential random variable</a:t>
            </a:r>
            <a:endParaRPr lang="en-US" dirty="0"/>
          </a:p>
        </p:txBody>
      </p:sp>
      <p:sp>
        <p:nvSpPr>
          <p:cNvPr id="3" name="Content Placeholder 2"/>
          <p:cNvSpPr>
            <a:spLocks noGrp="1"/>
          </p:cNvSpPr>
          <p:nvPr>
            <p:ph idx="1"/>
          </p:nvPr>
        </p:nvSpPr>
        <p:spPr/>
        <p:txBody>
          <a:bodyPr/>
          <a:lstStyle/>
          <a:p>
            <a:r>
              <a:rPr lang="en-US" dirty="0" smtClean="0"/>
              <a:t>CDF=?</a:t>
            </a:r>
          </a:p>
          <a:p>
            <a:r>
              <a:rPr lang="en-US" dirty="0" smtClean="0"/>
              <a:t>E[X]=?</a:t>
            </a:r>
          </a:p>
          <a:p>
            <a:r>
              <a:rPr lang="en-US" dirty="0" err="1" smtClean="0"/>
              <a:t>Var</a:t>
            </a:r>
            <a:r>
              <a:rPr lang="en-US" dirty="0" smtClean="0"/>
              <a:t>[X]=?</a:t>
            </a:r>
            <a:endParaRPr lang="en-US" dirty="0"/>
          </a:p>
        </p:txBody>
      </p:sp>
    </p:spTree>
    <p:extLst>
      <p:ext uri="{BB962C8B-B14F-4D97-AF65-F5344CB8AC3E}">
        <p14:creationId xmlns:p14="http://schemas.microsoft.com/office/powerpoint/2010/main" val="678740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Suppose that the length of a phone call in minutes is an exponential random variable with parameter </a:t>
            </a:r>
            <a:r>
              <a:rPr lang="el-GR" dirty="0" smtClean="0"/>
              <a:t>λ</a:t>
            </a:r>
            <a:r>
              <a:rPr lang="en-US" dirty="0" smtClean="0"/>
              <a:t>=1/10.If someone arrives immediately ahead of you at a public telephone booth. Find the probability that you will have to wait </a:t>
            </a:r>
          </a:p>
          <a:p>
            <a:pPr marL="514350" indent="-514350">
              <a:buAutoNum type="alphaLcParenBoth"/>
            </a:pPr>
            <a:r>
              <a:rPr lang="en-US" dirty="0" smtClean="0"/>
              <a:t>More than 10 minutes</a:t>
            </a:r>
          </a:p>
          <a:p>
            <a:pPr marL="514350" indent="-514350">
              <a:buAutoNum type="alphaLcParenBoth"/>
            </a:pPr>
            <a:r>
              <a:rPr lang="en-US" dirty="0"/>
              <a:t> </a:t>
            </a:r>
            <a:r>
              <a:rPr lang="en-US" dirty="0" smtClean="0"/>
              <a:t>between 10 and 20 minutes</a:t>
            </a:r>
            <a:endParaRPr lang="en-US" dirty="0"/>
          </a:p>
        </p:txBody>
      </p:sp>
    </p:spTree>
    <p:extLst>
      <p:ext uri="{BB962C8B-B14F-4D97-AF65-F5344CB8AC3E}">
        <p14:creationId xmlns:p14="http://schemas.microsoft.com/office/powerpoint/2010/main" val="1620166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sp>
        <p:nvSpPr>
          <p:cNvPr id="3" name="Content Placeholder 2"/>
          <p:cNvSpPr>
            <a:spLocks noGrp="1"/>
          </p:cNvSpPr>
          <p:nvPr>
            <p:ph idx="1"/>
          </p:nvPr>
        </p:nvSpPr>
        <p:spPr/>
        <p:txBody>
          <a:bodyPr/>
          <a:lstStyle/>
          <a:p>
            <a:r>
              <a:rPr lang="en-US" dirty="0" smtClean="0"/>
              <a:t>This is a continuous distribution that occurs naturally, for example the weights of babies at birth, the time taken to get to work everyday,</a:t>
            </a:r>
          </a:p>
          <a:p>
            <a:pPr marL="0" indent="0">
              <a:buNone/>
            </a:pPr>
            <a:r>
              <a:rPr lang="en-US" dirty="0"/>
              <a:t> </a:t>
            </a:r>
            <a:r>
              <a:rPr lang="en-US" dirty="0" smtClean="0"/>
              <a:t>   height, weight of students in a class</a:t>
            </a:r>
          </a:p>
          <a:p>
            <a:pPr marL="0" indent="0">
              <a:buNone/>
            </a:pPr>
            <a:r>
              <a:rPr lang="en-US" dirty="0" smtClean="0"/>
              <a:t>   These variables all follow the same pattern</a:t>
            </a:r>
            <a:endParaRPr lang="en-US" dirty="0"/>
          </a:p>
        </p:txBody>
      </p:sp>
    </p:spTree>
    <p:extLst>
      <p:ext uri="{BB962C8B-B14F-4D97-AF65-F5344CB8AC3E}">
        <p14:creationId xmlns:p14="http://schemas.microsoft.com/office/powerpoint/2010/main" val="952731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Histogram of the heights of all students at IIITS</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676401"/>
            <a:ext cx="6769100" cy="444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8746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larger and larger sample with smaller classes</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447800"/>
            <a:ext cx="736891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7902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PDF of the normal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X is normally distributed with parameters µ and </a:t>
                </a:r>
                <a:r>
                  <a:rPr lang="el-GR" dirty="0" smtClean="0"/>
                  <a:t>σ</a:t>
                </a:r>
                <a:r>
                  <a:rPr lang="en-US" dirty="0" smtClean="0"/>
                  <a:t>^2 if the PDF of X is given by</a:t>
                </a:r>
              </a:p>
              <a:p>
                <a:endParaRPr lang="en-US" dirty="0"/>
              </a:p>
              <a:p>
                <a:endParaRPr lang="en-US" dirty="0" smtClean="0"/>
              </a:p>
              <a:p>
                <a:endParaRPr lang="en-US" dirty="0"/>
              </a:p>
              <a:p>
                <a:r>
                  <a:rPr lang="en-US" dirty="0" smtClean="0"/>
                  <a:t>We represent normal r v as</a:t>
                </a:r>
              </a:p>
              <a:p>
                <a:r>
                  <a:rPr lang="en-US" dirty="0"/>
                  <a:t> </a:t>
                </a:r>
                <a:r>
                  <a:rPr lang="en-US" dirty="0" smtClean="0"/>
                  <a:t>X</a:t>
                </a:r>
                <a14:m>
                  <m:oMath xmlns:m="http://schemas.openxmlformats.org/officeDocument/2006/math">
                    <m:r>
                      <a:rPr lang="en-US" i="1" smtClean="0">
                        <a:latin typeface="Cambria Math"/>
                        <a:ea typeface="Cambria Math"/>
                      </a:rPr>
                      <m:t>~</m:t>
                    </m:r>
                    <m:r>
                      <m:rPr>
                        <m:sty m:val="p"/>
                      </m:rPr>
                      <a:rPr lang="en-US" b="0" i="0" smtClean="0">
                        <a:latin typeface="Cambria Math"/>
                        <a:ea typeface="Cambria Math"/>
                      </a:rPr>
                      <m:t>N</m:t>
                    </m:r>
                    <m:r>
                      <a:rPr lang="en-US" b="0" i="0" smtClean="0">
                        <a:latin typeface="Cambria Math"/>
                        <a:ea typeface="Cambria Math"/>
                      </a:rPr>
                      <m:t>(</m:t>
                    </m:r>
                    <m:r>
                      <m:rPr>
                        <m:sty m:val="p"/>
                      </m:rPr>
                      <a:rPr lang="en-US" b="0" i="0" smtClean="0">
                        <a:latin typeface="Cambria Math"/>
                        <a:ea typeface="Cambria Math"/>
                      </a:rPr>
                      <m:t>μ</m:t>
                    </m:r>
                    <m:r>
                      <a:rPr lang="en-US" b="0" i="0" smtClean="0">
                        <a:latin typeface="Cambria Math"/>
                        <a:ea typeface="Cambria Math"/>
                      </a:rPr>
                      <m:t>,</m:t>
                    </m:r>
                    <m:sSup>
                      <m:sSupPr>
                        <m:ctrlPr>
                          <a:rPr lang="en-US" b="0" i="1" smtClean="0">
                            <a:latin typeface="Cambria Math"/>
                            <a:ea typeface="Cambria Math"/>
                          </a:rPr>
                        </m:ctrlPr>
                      </m:sSupPr>
                      <m:e>
                        <m:r>
                          <m:rPr>
                            <m:sty m:val="p"/>
                          </m:rPr>
                          <a:rPr lang="en-US" b="0" i="0" smtClean="0">
                            <a:latin typeface="Cambria Math"/>
                            <a:ea typeface="Cambria Math"/>
                          </a:rPr>
                          <m:t>σ</m:t>
                        </m:r>
                      </m:e>
                      <m:sup>
                        <m:r>
                          <a:rPr lang="en-US" b="0" i="0" smtClean="0">
                            <a:latin typeface="Cambria Math"/>
                            <a:ea typeface="Cambria Math"/>
                          </a:rPr>
                          <m:t>2</m:t>
                        </m:r>
                      </m:sup>
                    </m:sSup>
                    <m:r>
                      <a:rPr lang="en-US" b="0" i="1" smtClean="0">
                        <a:latin typeface="Cambria Math"/>
                        <a:ea typeface="Cambria Math"/>
                      </a:rPr>
                      <m:t>)</m:t>
                    </m:r>
                  </m:oMath>
                </a14:m>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
        <p:nvSpPr>
          <p:cNvPr id="4" name="object 4"/>
          <p:cNvSpPr/>
          <p:nvPr/>
        </p:nvSpPr>
        <p:spPr>
          <a:xfrm>
            <a:off x="1981200" y="3047986"/>
            <a:ext cx="5251577" cy="1066813"/>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351792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Similarly we have expected value for any function of random variable</a:t>
            </a:r>
            <a:br>
              <a:rPr lang="en-US" dirty="0" smtClean="0"/>
            </a:br>
            <a:endParaRPr lang="en-US" dirty="0"/>
          </a:p>
        </p:txBody>
      </p:sp>
      <p:sp>
        <p:nvSpPr>
          <p:cNvPr id="3" name="Content Placeholder 2"/>
          <p:cNvSpPr>
            <a:spLocks noGrp="1"/>
          </p:cNvSpPr>
          <p:nvPr>
            <p:ph idx="1"/>
          </p:nvPr>
        </p:nvSpPr>
        <p:spPr/>
        <p:txBody>
          <a:bodyPr/>
          <a:lstStyle/>
          <a:p>
            <a:r>
              <a:rPr lang="en-US" dirty="0" smtClean="0"/>
              <a:t>E[2X]=</a:t>
            </a:r>
          </a:p>
          <a:p>
            <a:r>
              <a:rPr lang="en-US" dirty="0" smtClean="0"/>
              <a:t>E[X^2]=</a:t>
            </a:r>
          </a:p>
          <a:p>
            <a:r>
              <a:rPr lang="en-US" dirty="0" smtClean="0"/>
              <a:t>E[2X-1]=</a:t>
            </a:r>
          </a:p>
          <a:p>
            <a:r>
              <a:rPr lang="en-US" dirty="0" smtClean="0"/>
              <a:t>E[(X-5)^2]=</a:t>
            </a:r>
          </a:p>
          <a:p>
            <a:endParaRPr lang="en-US" dirty="0"/>
          </a:p>
          <a:p>
            <a:pPr marL="0" indent="0">
              <a:buNone/>
            </a:pPr>
            <a:endParaRPr lang="en-US" dirty="0" smtClean="0"/>
          </a:p>
        </p:txBody>
      </p:sp>
    </p:spTree>
    <p:extLst>
      <p:ext uri="{BB962C8B-B14F-4D97-AF65-F5344CB8AC3E}">
        <p14:creationId xmlns:p14="http://schemas.microsoft.com/office/powerpoint/2010/main" val="1476533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914400"/>
            <a:ext cx="7239000" cy="414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515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265" y="1066800"/>
            <a:ext cx="780493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323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6656" y="1211578"/>
            <a:ext cx="7635240" cy="5628132"/>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526642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Normal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standard normal distribution is the special case of the normal distribution with a mean 0 and variance of 1.We denote the random variable with Z having standard normal distribution.</a:t>
                </a:r>
              </a:p>
              <a:p>
                <a:r>
                  <a:rPr lang="en-US" dirty="0"/>
                  <a:t> Z</a:t>
                </a:r>
                <a14:m>
                  <m:oMath xmlns:m="http://schemas.openxmlformats.org/officeDocument/2006/math">
                    <m:r>
                      <a:rPr lang="en-US" i="1">
                        <a:latin typeface="Cambria Math"/>
                        <a:ea typeface="Cambria Math"/>
                      </a:rPr>
                      <m:t>~</m:t>
                    </m:r>
                    <m:r>
                      <m:rPr>
                        <m:sty m:val="p"/>
                      </m:rPr>
                      <a:rPr lang="en-US">
                        <a:latin typeface="Cambria Math"/>
                        <a:ea typeface="Cambria Math"/>
                      </a:rPr>
                      <m:t>N</m:t>
                    </m:r>
                    <m:r>
                      <a:rPr lang="en-US">
                        <a:latin typeface="Cambria Math"/>
                        <a:ea typeface="Cambria Math"/>
                      </a:rPr>
                      <m:t>(0,</m:t>
                    </m:r>
                    <m:r>
                      <a:rPr lang="en-US" b="0" i="1" smtClean="0">
                        <a:latin typeface="Cambria Math"/>
                        <a:ea typeface="Cambria Math"/>
                      </a:rPr>
                      <m:t>1</m:t>
                    </m:r>
                    <m:r>
                      <a:rPr lang="en-US" i="1">
                        <a:latin typeface="Cambria Math"/>
                        <a:ea typeface="Cambria Math"/>
                      </a:rPr>
                      <m:t>)</m:t>
                    </m:r>
                  </m:oMath>
                </a14:m>
                <a:endParaRPr lang="en-US" dirty="0"/>
              </a:p>
              <a:p>
                <a:r>
                  <a:rPr lang="en-US" dirty="0" smtClean="0"/>
                  <a:t>PDF of standard normal distribution=?</a:t>
                </a:r>
              </a:p>
              <a:p>
                <a:r>
                  <a:rPr lang="en-US" dirty="0" smtClean="0"/>
                  <a:t>CDF of standard normal distribution=?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444"/>
                </a:stretch>
              </a:blipFill>
            </p:spPr>
            <p:txBody>
              <a:bodyPr/>
              <a:lstStyle/>
              <a:p>
                <a:r>
                  <a:rPr lang="en-US">
                    <a:noFill/>
                  </a:rPr>
                  <a:t> </a:t>
                </a:r>
              </a:p>
            </p:txBody>
          </p:sp>
        </mc:Fallback>
      </mc:AlternateContent>
    </p:spTree>
    <p:extLst>
      <p:ext uri="{BB962C8B-B14F-4D97-AF65-F5344CB8AC3E}">
        <p14:creationId xmlns:p14="http://schemas.microsoft.com/office/powerpoint/2010/main" val="806112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457187"/>
            <a:ext cx="7162800" cy="6046216"/>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516041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p:cNvSpPr/>
          <p:nvPr/>
        </p:nvSpPr>
        <p:spPr>
          <a:xfrm>
            <a:off x="381000" y="1676400"/>
            <a:ext cx="2590800" cy="1871090"/>
          </a:xfrm>
          <a:prstGeom prst="rect">
            <a:avLst/>
          </a:prstGeom>
          <a:blipFill>
            <a:blip r:embed="rId2" cstate="print"/>
            <a:stretch>
              <a:fillRect/>
            </a:stretch>
          </a:blipFill>
        </p:spPr>
        <p:txBody>
          <a:bodyPr wrap="square" lIns="0" tIns="0" rIns="0" bIns="0" rtlCol="0">
            <a:noAutofit/>
          </a:bodyPr>
          <a:lstStyle/>
          <a:p>
            <a:endParaRPr/>
          </a:p>
        </p:txBody>
      </p:sp>
      <p:sp>
        <p:nvSpPr>
          <p:cNvPr id="3" name="object 7"/>
          <p:cNvSpPr/>
          <p:nvPr/>
        </p:nvSpPr>
        <p:spPr>
          <a:xfrm>
            <a:off x="3309366" y="1676400"/>
            <a:ext cx="5440934" cy="2057400"/>
          </a:xfrm>
          <a:prstGeom prst="rect">
            <a:avLst/>
          </a:prstGeom>
          <a:blipFill>
            <a:blip r:embed="rId3" cstate="print"/>
            <a:stretch>
              <a:fillRect/>
            </a:stretch>
          </a:blipFill>
        </p:spPr>
        <p:txBody>
          <a:bodyPr wrap="square" lIns="0" tIns="0" rIns="0" bIns="0" rtlCol="0">
            <a:noAutofit/>
          </a:bodyPr>
          <a:lstStyle/>
          <a:p>
            <a:endParaRPr/>
          </a:p>
        </p:txBody>
      </p:sp>
      <p:sp>
        <p:nvSpPr>
          <p:cNvPr id="4" name="object 5"/>
          <p:cNvSpPr/>
          <p:nvPr/>
        </p:nvSpPr>
        <p:spPr>
          <a:xfrm>
            <a:off x="1518158" y="4876800"/>
            <a:ext cx="5856223" cy="676275"/>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406917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457200" y="381050"/>
            <a:ext cx="8686800" cy="113431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609600" y="1600200"/>
            <a:ext cx="5067300" cy="2247900"/>
          </a:xfrm>
          <a:prstGeom prst="rect">
            <a:avLst/>
          </a:prstGeom>
          <a:blipFill>
            <a:blip r:embed="rId3" cstate="print"/>
            <a:stretch>
              <a:fillRect/>
            </a:stretch>
          </a:blipFill>
        </p:spPr>
        <p:txBody>
          <a:bodyPr wrap="square" lIns="0" tIns="0" rIns="0" bIns="0" rtlCol="0">
            <a:noAutofit/>
          </a:bodyPr>
          <a:lstStyle/>
          <a:p>
            <a:endParaRPr/>
          </a:p>
        </p:txBody>
      </p:sp>
      <p:sp>
        <p:nvSpPr>
          <p:cNvPr id="4" name="object 2"/>
          <p:cNvSpPr/>
          <p:nvPr/>
        </p:nvSpPr>
        <p:spPr>
          <a:xfrm>
            <a:off x="1295400" y="4267200"/>
            <a:ext cx="4857750" cy="1685925"/>
          </a:xfrm>
          <a:prstGeom prst="rect">
            <a:avLst/>
          </a:prstGeom>
          <a:blipFill>
            <a:blip r:embed="rId4"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165768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Probabilities involving interpolation</a:t>
            </a:r>
            <a:endParaRPr lang="en-US" dirty="0"/>
          </a:p>
        </p:txBody>
      </p:sp>
      <p:sp>
        <p:nvSpPr>
          <p:cNvPr id="3" name="Content Placeholder 2"/>
          <p:cNvSpPr>
            <a:spLocks noGrp="1"/>
          </p:cNvSpPr>
          <p:nvPr>
            <p:ph idx="1"/>
          </p:nvPr>
        </p:nvSpPr>
        <p:spPr/>
        <p:txBody>
          <a:bodyPr/>
          <a:lstStyle/>
          <a:p>
            <a:r>
              <a:rPr lang="en-US" dirty="0" smtClean="0"/>
              <a:t>P(Z&lt;0.426)=?</a:t>
            </a:r>
          </a:p>
          <a:p>
            <a:r>
              <a:rPr lang="en-US" dirty="0" smtClean="0"/>
              <a:t>P(-0.704&lt;Z&lt;0.897)=?</a:t>
            </a:r>
          </a:p>
          <a:p>
            <a:r>
              <a:rPr lang="en-US" dirty="0" smtClean="0"/>
              <a:t>The height of the Boy students are normally distributed with mean 178cm and variance 250cm^2.calculate the probability that a randomly selected boy student has height</a:t>
            </a:r>
          </a:p>
          <a:p>
            <a:r>
              <a:rPr lang="en-US" dirty="0" smtClean="0"/>
              <a:t>(a) less than 186cm</a:t>
            </a:r>
          </a:p>
          <a:p>
            <a:r>
              <a:rPr lang="en-US" dirty="0" smtClean="0"/>
              <a:t>(b)between 150 and 190 </a:t>
            </a:r>
            <a:r>
              <a:rPr lang="en-US" dirty="0" err="1" smtClean="0"/>
              <a:t>cms</a:t>
            </a:r>
            <a:r>
              <a:rPr lang="en-US" dirty="0" smtClean="0"/>
              <a:t>)</a:t>
            </a:r>
          </a:p>
          <a:p>
            <a:endParaRPr lang="en-US" dirty="0"/>
          </a:p>
        </p:txBody>
      </p:sp>
    </p:spTree>
    <p:extLst>
      <p:ext uri="{BB962C8B-B14F-4D97-AF65-F5344CB8AC3E}">
        <p14:creationId xmlns:p14="http://schemas.microsoft.com/office/powerpoint/2010/main" val="3170273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on conditional probabilities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Calculate P(X&lt;3/X&lt;6)=?</a:t>
                </a:r>
              </a:p>
              <a:p>
                <a:pPr marL="0" indent="0">
                  <a:buNone/>
                </a:pPr>
                <a:r>
                  <a:rPr lang="en-US" dirty="0"/>
                  <a:t> </a:t>
                </a:r>
                <a:r>
                  <a:rPr lang="en-US" dirty="0" smtClean="0"/>
                  <a:t>   Where X</a:t>
                </a:r>
                <a14:m>
                  <m:oMath xmlns:m="http://schemas.openxmlformats.org/officeDocument/2006/math">
                    <m:r>
                      <a:rPr lang="en-US" i="1" smtClean="0">
                        <a:latin typeface="Cambria Math"/>
                        <a:ea typeface="Cambria Math"/>
                      </a:rPr>
                      <m:t>~</m:t>
                    </m:r>
                    <m:r>
                      <a:rPr lang="en-US" b="0" i="1" smtClean="0">
                        <a:latin typeface="Cambria Math"/>
                        <a:ea typeface="Cambria Math"/>
                      </a:rPr>
                      <m:t>𝑁</m:t>
                    </m:r>
                    <m:r>
                      <a:rPr lang="en-US" b="0" i="1" smtClean="0">
                        <a:latin typeface="Cambria Math"/>
                        <a:ea typeface="Cambria Math"/>
                      </a:rPr>
                      <m:t>(5,4)</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2988288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Markov Inequality</a:t>
            </a:r>
            <a:endParaRPr lang="en-US" dirty="0"/>
          </a:p>
        </p:txBody>
      </p:sp>
    </p:spTree>
    <p:extLst>
      <p:ext uri="{BB962C8B-B14F-4D97-AF65-F5344CB8AC3E}">
        <p14:creationId xmlns:p14="http://schemas.microsoft.com/office/powerpoint/2010/main" val="3744054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RESULT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X is a  continuous random variable and g(X) is a function of that random variable then</a:t>
                </a:r>
              </a:p>
              <a:p>
                <a:pPr marL="0" indent="0">
                  <a:buNone/>
                </a:pPr>
                <a:endParaRPr lang="en-US" dirty="0"/>
              </a:p>
              <a:p>
                <a:pPr marL="0" indent="0">
                  <a:buNone/>
                </a:pPr>
                <a:r>
                  <a:rPr lang="en-US" dirty="0" smtClean="0"/>
                  <a:t>                       E[g(X)]=</a:t>
                </a:r>
                <a:r>
                  <a:rPr lang="en-US" dirty="0"/>
                  <a:t> </a:t>
                </a:r>
                <a14:m>
                  <m:oMath xmlns:m="http://schemas.openxmlformats.org/officeDocument/2006/math">
                    <m:nary>
                      <m:naryPr>
                        <m:ctrlPr>
                          <a:rPr lang="en-US" i="1">
                            <a:latin typeface="Cambria Math"/>
                          </a:rPr>
                        </m:ctrlPr>
                      </m:naryPr>
                      <m:sub>
                        <m:r>
                          <m:rPr>
                            <m:brk m:alnAt="23"/>
                          </m:rPr>
                          <a:rPr lang="en-US" i="1">
                            <a:latin typeface="Cambria Math"/>
                          </a:rPr>
                          <m:t>−</m:t>
                        </m:r>
                        <m:r>
                          <a:rPr lang="en-US" i="1">
                            <a:latin typeface="Cambria Math"/>
                            <a:ea typeface="Cambria Math"/>
                          </a:rPr>
                          <m:t>∞</m:t>
                        </m:r>
                      </m:sub>
                      <m:sup>
                        <m:r>
                          <a:rPr lang="en-US" i="1">
                            <a:latin typeface="Cambria Math"/>
                            <a:ea typeface="Cambria Math"/>
                          </a:rPr>
                          <m:t>∞</m:t>
                        </m:r>
                      </m:sup>
                      <m:e>
                        <m:r>
                          <a:rPr lang="en-US" b="0" i="1" smtClean="0">
                            <a:latin typeface="Cambria Math"/>
                            <a:ea typeface="Cambria Math"/>
                          </a:rPr>
                          <m:t>𝑔</m:t>
                        </m:r>
                        <m:r>
                          <a:rPr lang="en-US" b="0" i="1" smtClean="0">
                            <a:latin typeface="Cambria Math"/>
                            <a:ea typeface="Cambria Math"/>
                          </a:rPr>
                          <m:t>(</m:t>
                        </m:r>
                        <m:r>
                          <a:rPr lang="en-US" b="0" i="1" smtClean="0">
                            <a:latin typeface="Cambria Math"/>
                            <a:ea typeface="Cambria Math"/>
                          </a:rPr>
                          <m:t>𝑥</m:t>
                        </m:r>
                        <m:r>
                          <a:rPr lang="en-US" b="0" i="1" smtClean="0">
                            <a:latin typeface="Cambria Math"/>
                            <a:ea typeface="Cambria Math"/>
                          </a:rPr>
                          <m:t>)</m:t>
                        </m:r>
                        <m:r>
                          <a:rPr lang="en-US" i="1">
                            <a:latin typeface="Cambria Math"/>
                          </a:rPr>
                          <m:t>𝑓</m:t>
                        </m:r>
                        <m:d>
                          <m:dPr>
                            <m:ctrlPr>
                              <a:rPr lang="en-US" i="1">
                                <a:latin typeface="Cambria Math"/>
                              </a:rPr>
                            </m:ctrlPr>
                          </m:dPr>
                          <m:e>
                            <m:r>
                              <a:rPr lang="en-US" i="1">
                                <a:latin typeface="Cambria Math"/>
                              </a:rPr>
                              <m:t>𝑥</m:t>
                            </m:r>
                          </m:e>
                        </m:d>
                        <m:r>
                          <a:rPr lang="en-US" i="1">
                            <a:latin typeface="Cambria Math"/>
                          </a:rPr>
                          <m:t>𝑑𝑥</m:t>
                        </m:r>
                      </m:e>
                    </m:nary>
                  </m:oMath>
                </a14:m>
                <a:endParaRPr lang="en-US" dirty="0"/>
              </a:p>
              <a:p>
                <a:pPr marL="0" indent="0">
                  <a:buNone/>
                </a:pPr>
                <a:endParaRPr lang="en-US" dirty="0" smtClean="0"/>
              </a:p>
              <a:p>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1868111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lstStyle/>
          <a:p>
            <a:r>
              <a:rPr lang="en-US" dirty="0" err="1" smtClean="0"/>
              <a:t>Chebyshev’s</a:t>
            </a:r>
            <a:r>
              <a:rPr lang="en-US" dirty="0" smtClean="0"/>
              <a:t> Inequality</a:t>
            </a:r>
            <a:endParaRPr lang="en-US" dirty="0"/>
          </a:p>
        </p:txBody>
      </p:sp>
    </p:spTree>
    <p:extLst>
      <p:ext uri="{BB962C8B-B14F-4D97-AF65-F5344CB8AC3E}">
        <p14:creationId xmlns:p14="http://schemas.microsoft.com/office/powerpoint/2010/main" val="2242652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Suppose that it is known that the number of items produced in a factory during a week is a random variable with mean 50</a:t>
            </a:r>
          </a:p>
          <a:p>
            <a:r>
              <a:rPr lang="en-US" dirty="0" smtClean="0"/>
              <a:t>(a)What can be said about the probability that this week’s production will exceed 75?</a:t>
            </a:r>
          </a:p>
          <a:p>
            <a:r>
              <a:rPr lang="en-US" dirty="0" smtClean="0"/>
              <a:t>(b)If the variance of a week’s production is known to equal 25,then what can be said about the probability that this week’s production will be between 40 and 60?</a:t>
            </a:r>
            <a:endParaRPr lang="en-US" dirty="0"/>
          </a:p>
        </p:txBody>
      </p:sp>
    </p:spTree>
    <p:extLst>
      <p:ext uri="{BB962C8B-B14F-4D97-AF65-F5344CB8AC3E}">
        <p14:creationId xmlns:p14="http://schemas.microsoft.com/office/powerpoint/2010/main" val="3195920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Central </a:t>
            </a:r>
            <a:r>
              <a:rPr lang="en-US" dirty="0"/>
              <a:t>L</a:t>
            </a:r>
            <a:r>
              <a:rPr lang="en-US" dirty="0" smtClean="0"/>
              <a:t>imit </a:t>
            </a:r>
            <a:r>
              <a:rPr lang="en-US" dirty="0"/>
              <a:t>T</a:t>
            </a:r>
            <a:r>
              <a:rPr lang="en-US" dirty="0" smtClean="0"/>
              <a:t>heorem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central limit theorem is one of the most remarkable results in probability theory.</a:t>
            </a:r>
          </a:p>
          <a:p>
            <a:r>
              <a:rPr lang="en-US" dirty="0" smtClean="0"/>
              <a:t>It provides basis for large sample inference about a population mean when the population distribution is unknown.</a:t>
            </a:r>
          </a:p>
          <a:p>
            <a:r>
              <a:rPr lang="en-US" dirty="0" smtClean="0"/>
              <a:t>The central limit theorem states that the sum of large number of independent random variables has a distribution that is approximately normal.</a:t>
            </a:r>
          </a:p>
          <a:p>
            <a:r>
              <a:rPr lang="en-US" dirty="0" smtClean="0"/>
              <a:t>The central limit theorem can also be used to give approximations to other distributions. This is useful if we are calculating the probabilities that would take too long.</a:t>
            </a:r>
            <a:endParaRPr lang="en-US" dirty="0"/>
          </a:p>
        </p:txBody>
      </p:sp>
    </p:spTree>
    <p:extLst>
      <p:ext uri="{BB962C8B-B14F-4D97-AF65-F5344CB8AC3E}">
        <p14:creationId xmlns:p14="http://schemas.microsoft.com/office/powerpoint/2010/main" val="2501927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65" y="1219200"/>
            <a:ext cx="867103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451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It is assumed that the number of claims arriving at an insurance company per working day has a mean 40 and standard deviation of 12.A survey was conducted over 50 working days. calculate the probability that the sample mean number of claims arriving per working day was less than 35.</a:t>
            </a:r>
            <a:endParaRPr lang="en-US" dirty="0"/>
          </a:p>
        </p:txBody>
      </p:sp>
    </p:spTree>
    <p:extLst>
      <p:ext uri="{BB962C8B-B14F-4D97-AF65-F5344CB8AC3E}">
        <p14:creationId xmlns:p14="http://schemas.microsoft.com/office/powerpoint/2010/main" val="35564513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Approximations</a:t>
            </a:r>
            <a:endParaRPr lang="en-US" dirty="0"/>
          </a:p>
        </p:txBody>
      </p:sp>
      <p:sp>
        <p:nvSpPr>
          <p:cNvPr id="3" name="Content Placeholder 2"/>
          <p:cNvSpPr>
            <a:spLocks noGrp="1"/>
          </p:cNvSpPr>
          <p:nvPr>
            <p:ph idx="1"/>
          </p:nvPr>
        </p:nvSpPr>
        <p:spPr/>
        <p:txBody>
          <a:bodyPr/>
          <a:lstStyle/>
          <a:p>
            <a:r>
              <a:rPr lang="en-US" dirty="0" smtClean="0"/>
              <a:t>Binomial distribution</a:t>
            </a:r>
          </a:p>
          <a:p>
            <a:r>
              <a:rPr lang="en-US" dirty="0" smtClean="0"/>
              <a:t>Poisson's distribution</a:t>
            </a:r>
            <a:endParaRPr lang="en-US" dirty="0"/>
          </a:p>
        </p:txBody>
      </p:sp>
    </p:spTree>
    <p:extLst>
      <p:ext uri="{BB962C8B-B14F-4D97-AF65-F5344CB8AC3E}">
        <p14:creationId xmlns:p14="http://schemas.microsoft.com/office/powerpoint/2010/main" val="4073414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The average number of calls received per hour by an insurance company’s switchboard is 5.Calculate the probability that in a working day of 8 hours, the number of telephone calls received will be </a:t>
            </a:r>
          </a:p>
          <a:p>
            <a:r>
              <a:rPr lang="en-US" dirty="0" smtClean="0"/>
              <a:t>(i) exactly 36</a:t>
            </a:r>
          </a:p>
          <a:p>
            <a:r>
              <a:rPr lang="en-US" dirty="0" smtClean="0"/>
              <a:t>(ii) between 42 and 45 inclusive</a:t>
            </a:r>
            <a:endParaRPr lang="en-US" dirty="0"/>
          </a:p>
        </p:txBody>
      </p:sp>
    </p:spTree>
    <p:extLst>
      <p:ext uri="{BB962C8B-B14F-4D97-AF65-F5344CB8AC3E}">
        <p14:creationId xmlns:p14="http://schemas.microsoft.com/office/powerpoint/2010/main" val="1311752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probability density function of X is given by</a:t>
                </a:r>
              </a:p>
              <a:p>
                <a:r>
                  <a:rPr lang="en-US" dirty="0" smtClean="0"/>
                  <a:t>f(x)= {</a:t>
                </a:r>
                <a:r>
                  <a:rPr lang="en-US" sz="2400" dirty="0" smtClean="0"/>
                  <a:t> 1 if 0≤x≤1 </a:t>
                </a:r>
              </a:p>
              <a:p>
                <a:pPr marL="0" indent="0">
                  <a:buNone/>
                </a:pPr>
                <a:r>
                  <a:rPr lang="en-US" sz="2400" dirty="0"/>
                  <a:t> </a:t>
                </a:r>
                <a:r>
                  <a:rPr lang="en-US" sz="2400" dirty="0" smtClean="0"/>
                  <a:t>                   0 otherwise}</a:t>
                </a:r>
              </a:p>
              <a:p>
                <a:pPr marL="0" indent="0">
                  <a:buNone/>
                </a:pPr>
                <a:r>
                  <a:rPr lang="en-US" sz="2400" dirty="0" smtClean="0"/>
                  <a:t>Find E[X] and E[</a:t>
                </a:r>
                <a14:m>
                  <m:oMath xmlns:m="http://schemas.openxmlformats.org/officeDocument/2006/math">
                    <m:sSup>
                      <m:sSupPr>
                        <m:ctrlPr>
                          <a:rPr lang="en-US" sz="2400" i="1" smtClean="0">
                            <a:latin typeface="Cambria Math"/>
                          </a:rPr>
                        </m:ctrlPr>
                      </m:sSupPr>
                      <m:e>
                        <m:r>
                          <m:rPr>
                            <m:sty m:val="p"/>
                          </m:rPr>
                          <a:rPr lang="en-US" sz="2400" b="0" i="0" smtClean="0">
                            <a:latin typeface="Cambria Math"/>
                          </a:rPr>
                          <m:t>e</m:t>
                        </m:r>
                      </m:e>
                      <m:sup>
                        <m:r>
                          <m:rPr>
                            <m:sty m:val="p"/>
                          </m:rPr>
                          <a:rPr lang="en-US" sz="2400" b="0" i="0" smtClean="0">
                            <a:latin typeface="Cambria Math"/>
                          </a:rPr>
                          <m:t>X</m:t>
                        </m:r>
                      </m:sup>
                    </m:sSup>
                    <m:r>
                      <a:rPr lang="en-US" sz="2400" b="0" i="0" smtClean="0">
                        <a:latin typeface="Cambria Math"/>
                      </a:rPr>
                      <m:t>] </m:t>
                    </m:r>
                  </m:oMath>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365536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Linearity of expected value of X</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E[</a:t>
            </a:r>
            <a:r>
              <a:rPr lang="en-US" dirty="0" err="1" smtClean="0"/>
              <a:t>aX+b</a:t>
            </a:r>
            <a:r>
              <a:rPr lang="en-US" dirty="0" smtClean="0"/>
              <a:t>]=aE[X]+b</a:t>
            </a:r>
          </a:p>
          <a:p>
            <a:pPr marL="0" indent="0">
              <a:buNone/>
            </a:pPr>
            <a:r>
              <a:rPr lang="en-US" dirty="0"/>
              <a:t> </a:t>
            </a:r>
            <a:r>
              <a:rPr lang="en-US" dirty="0" smtClean="0"/>
              <a:t>Important Note:</a:t>
            </a:r>
          </a:p>
          <a:p>
            <a:r>
              <a:rPr lang="en-US" dirty="0" smtClean="0"/>
              <a:t>E[b]=?</a:t>
            </a:r>
          </a:p>
          <a:p>
            <a:pPr marL="0" indent="0">
              <a:buNone/>
            </a:pPr>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9758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a:t>
            </a:r>
            <a:endParaRPr lang="en-US" dirty="0"/>
          </a:p>
        </p:txBody>
      </p:sp>
      <p:sp>
        <p:nvSpPr>
          <p:cNvPr id="3" name="Content Placeholder 2"/>
          <p:cNvSpPr>
            <a:spLocks noGrp="1"/>
          </p:cNvSpPr>
          <p:nvPr>
            <p:ph idx="1"/>
          </p:nvPr>
        </p:nvSpPr>
        <p:spPr>
          <a:xfrm>
            <a:off x="685800" y="1219200"/>
            <a:ext cx="8229600" cy="4525963"/>
          </a:xfrm>
        </p:spPr>
        <p:txBody>
          <a:bodyPr/>
          <a:lstStyle/>
          <a:p>
            <a:pPr marL="0" indent="0">
              <a:buNone/>
            </a:pPr>
            <a:endParaRPr lang="en-US" dirty="0"/>
          </a:p>
          <a:p>
            <a:pPr lvl="0"/>
            <a:r>
              <a:rPr lang="en-US" dirty="0"/>
              <a:t>E[X] is called the first moment of </a:t>
            </a:r>
            <a:r>
              <a:rPr lang="en-US" dirty="0" smtClean="0"/>
              <a:t>X</a:t>
            </a:r>
            <a:endParaRPr lang="en-US" dirty="0"/>
          </a:p>
          <a:p>
            <a:pPr lvl="0"/>
            <a:r>
              <a:rPr lang="en-US" dirty="0"/>
              <a:t>E[</a:t>
            </a:r>
            <a:r>
              <a:rPr lang="en-US" dirty="0" err="1"/>
              <a:t>X</a:t>
            </a:r>
            <a:r>
              <a:rPr lang="en-US" baseline="30000" dirty="0" err="1"/>
              <a:t>n</a:t>
            </a:r>
            <a:r>
              <a:rPr lang="en-US" dirty="0"/>
              <a:t>] is called the n</a:t>
            </a:r>
            <a:r>
              <a:rPr lang="en-US" baseline="30000" dirty="0"/>
              <a:t>th</a:t>
            </a:r>
            <a:r>
              <a:rPr lang="en-US" dirty="0"/>
              <a:t> moment of X</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048000" y="3291840"/>
                <a:ext cx="3155479" cy="638316"/>
              </a:xfrm>
              <a:prstGeom prst="rect">
                <a:avLst/>
              </a:prstGeom>
              <a:noFill/>
            </p:spPr>
            <p:txBody>
              <a:bodyPr wrap="none" rtlCol="0">
                <a:spAutoFit/>
              </a:bodyPr>
              <a:lstStyle/>
              <a:p>
                <a14:m>
                  <m:oMath xmlns:m="http://schemas.openxmlformats.org/officeDocument/2006/math">
                    <m:sSup>
                      <m:sSupPr>
                        <m:ctrlPr>
                          <a:rPr lang="en-US" sz="2800" i="1" smtClean="0">
                            <a:latin typeface="Cambria Math"/>
                          </a:rPr>
                        </m:ctrlPr>
                      </m:sSupPr>
                      <m:e>
                        <m:r>
                          <m:rPr>
                            <m:sty m:val="p"/>
                          </m:rPr>
                          <a:rPr lang="en-US" sz="2800" b="0" i="0" smtClean="0">
                            <a:latin typeface="Cambria Math"/>
                          </a:rPr>
                          <m:t>E</m:t>
                        </m:r>
                        <m:r>
                          <a:rPr lang="en-US" sz="2800" b="0" i="0" smtClean="0">
                            <a:latin typeface="Cambria Math"/>
                          </a:rPr>
                          <m:t>[</m:t>
                        </m:r>
                        <m:r>
                          <m:rPr>
                            <m:sty m:val="p"/>
                          </m:rPr>
                          <a:rPr lang="en-US" sz="2800" b="0" i="0" smtClean="0">
                            <a:latin typeface="Cambria Math"/>
                          </a:rPr>
                          <m:t>X</m:t>
                        </m:r>
                      </m:e>
                      <m:sup>
                        <m:r>
                          <m:rPr>
                            <m:sty m:val="p"/>
                          </m:rPr>
                          <a:rPr lang="en-US" sz="2800" b="0" i="0" smtClean="0">
                            <a:latin typeface="Cambria Math"/>
                          </a:rPr>
                          <m:t>n</m:t>
                        </m:r>
                      </m:sup>
                    </m:sSup>
                  </m:oMath>
                </a14:m>
                <a:r>
                  <a:rPr lang="en-US" sz="2800" dirty="0" smtClean="0"/>
                  <a:t>]=</a:t>
                </a:r>
                <a14:m>
                  <m:oMath xmlns:m="http://schemas.openxmlformats.org/officeDocument/2006/math">
                    <m:nary>
                      <m:naryPr>
                        <m:ctrlPr>
                          <a:rPr lang="en-US" sz="2800" i="1" dirty="0" smtClean="0">
                            <a:latin typeface="Cambria Math"/>
                          </a:rPr>
                        </m:ctrlPr>
                      </m:naryPr>
                      <m:sub>
                        <m:r>
                          <m:rPr>
                            <m:brk m:alnAt="23"/>
                          </m:rPr>
                          <a:rPr lang="en-US" sz="2800" b="0" i="0" dirty="0" smtClean="0">
                            <a:latin typeface="Cambria Math"/>
                          </a:rPr>
                          <m:t>−</m:t>
                        </m:r>
                        <m:r>
                          <a:rPr lang="en-US" sz="2800" b="0" i="0" dirty="0" smtClean="0">
                            <a:latin typeface="Cambria Math"/>
                            <a:ea typeface="Cambria Math"/>
                          </a:rPr>
                          <m:t>∞</m:t>
                        </m:r>
                      </m:sub>
                      <m:sup>
                        <m:r>
                          <a:rPr lang="en-US" sz="2800" i="0" dirty="0" smtClean="0">
                            <a:latin typeface="Cambria Math"/>
                            <a:ea typeface="Cambria Math"/>
                          </a:rPr>
                          <m:t>∞</m:t>
                        </m:r>
                      </m:sup>
                      <m:e>
                        <m:sSup>
                          <m:sSupPr>
                            <m:ctrlPr>
                              <a:rPr lang="en-US" sz="2800" i="1" dirty="0" smtClean="0">
                                <a:latin typeface="Cambria Math"/>
                              </a:rPr>
                            </m:ctrlPr>
                          </m:sSupPr>
                          <m:e>
                            <m:r>
                              <m:rPr>
                                <m:sty m:val="p"/>
                              </m:rPr>
                              <a:rPr lang="en-US" sz="2800" b="0" i="0" dirty="0" smtClean="0">
                                <a:latin typeface="Cambria Math"/>
                              </a:rPr>
                              <m:t>x</m:t>
                            </m:r>
                          </m:e>
                          <m:sup>
                            <m:r>
                              <m:rPr>
                                <m:sty m:val="p"/>
                              </m:rPr>
                              <a:rPr lang="en-US" sz="2800" b="0" i="0" dirty="0" smtClean="0">
                                <a:latin typeface="Cambria Math"/>
                              </a:rPr>
                              <m:t>n</m:t>
                            </m:r>
                          </m:sup>
                        </m:sSup>
                        <m:r>
                          <m:rPr>
                            <m:sty m:val="p"/>
                          </m:rPr>
                          <a:rPr lang="en-US" sz="2800" b="0" i="0" dirty="0" smtClean="0">
                            <a:latin typeface="Cambria Math"/>
                          </a:rPr>
                          <m:t>f</m:t>
                        </m:r>
                        <m:d>
                          <m:dPr>
                            <m:ctrlPr>
                              <a:rPr lang="en-US" sz="2800" b="0" i="1" dirty="0" smtClean="0">
                                <a:latin typeface="Cambria Math"/>
                              </a:rPr>
                            </m:ctrlPr>
                          </m:dPr>
                          <m:e>
                            <m:r>
                              <m:rPr>
                                <m:sty m:val="p"/>
                              </m:rPr>
                              <a:rPr lang="en-US" sz="2800" b="0" i="0" dirty="0" smtClean="0">
                                <a:latin typeface="Cambria Math"/>
                              </a:rPr>
                              <m:t>x</m:t>
                            </m:r>
                          </m:e>
                        </m:d>
                        <m:r>
                          <m:rPr>
                            <m:sty m:val="p"/>
                          </m:rPr>
                          <a:rPr lang="en-US" sz="2800" b="0" i="0" dirty="0" smtClean="0">
                            <a:latin typeface="Cambria Math"/>
                          </a:rPr>
                          <m:t>dx</m:t>
                        </m:r>
                      </m:e>
                    </m:nary>
                  </m:oMath>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3291840"/>
                <a:ext cx="3155479" cy="638316"/>
              </a:xfrm>
              <a:prstGeom prst="rect">
                <a:avLst/>
              </a:prstGeom>
              <a:blipFill rotWithShape="1">
                <a:blip r:embed="rId2"/>
                <a:stretch>
                  <a:fillRect b="-18095"/>
                </a:stretch>
              </a:blipFill>
            </p:spPr>
            <p:txBody>
              <a:bodyPr/>
              <a:lstStyle/>
              <a:p>
                <a:r>
                  <a:rPr lang="en-US">
                    <a:noFill/>
                  </a:rPr>
                  <a:t> </a:t>
                </a:r>
              </a:p>
            </p:txBody>
          </p:sp>
        </mc:Fallback>
      </mc:AlternateContent>
    </p:spTree>
    <p:extLst>
      <p:ext uri="{BB962C8B-B14F-4D97-AF65-F5344CB8AC3E}">
        <p14:creationId xmlns:p14="http://schemas.microsoft.com/office/powerpoint/2010/main" val="95900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Variance of the Continuous Random </a:t>
            </a:r>
            <a:r>
              <a:rPr lang="en-US" dirty="0"/>
              <a:t>V</a:t>
            </a:r>
            <a:r>
              <a:rPr lang="en-US" dirty="0" smtClean="0"/>
              <a:t>ariable X</a:t>
            </a:r>
            <a:endParaRPr lang="en-US" dirty="0"/>
          </a:p>
        </p:txBody>
      </p:sp>
    </p:spTree>
    <p:extLst>
      <p:ext uri="{BB962C8B-B14F-4D97-AF65-F5344CB8AC3E}">
        <p14:creationId xmlns:p14="http://schemas.microsoft.com/office/powerpoint/2010/main" val="3595009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of the random variable X</a:t>
            </a:r>
            <a:endParaRPr lang="en-US" dirty="0"/>
          </a:p>
        </p:txBody>
      </p:sp>
      <p:sp>
        <p:nvSpPr>
          <p:cNvPr id="4" name="Content Placeholder 3"/>
          <p:cNvSpPr>
            <a:spLocks noGrp="1"/>
          </p:cNvSpPr>
          <p:nvPr>
            <p:ph idx="1"/>
          </p:nvPr>
        </p:nvSpPr>
        <p:spPr/>
        <p:txBody>
          <a:bodyPr>
            <a:normAutofit/>
          </a:bodyPr>
          <a:lstStyle/>
          <a:p>
            <a:r>
              <a:rPr lang="en-US" dirty="0"/>
              <a:t> A measure how much spread is the </a:t>
            </a:r>
            <a:r>
              <a:rPr lang="en-US" dirty="0" smtClean="0"/>
              <a:t>random variable</a:t>
            </a:r>
          </a:p>
          <a:p>
            <a:r>
              <a:rPr lang="en-US" dirty="0" smtClean="0"/>
              <a:t>If X is a random variable with </a:t>
            </a:r>
          </a:p>
          <a:p>
            <a:pPr marL="0" indent="0">
              <a:buNone/>
            </a:pPr>
            <a:r>
              <a:rPr lang="en-US" dirty="0"/>
              <a:t> </a:t>
            </a:r>
            <a:r>
              <a:rPr lang="en-US" dirty="0" smtClean="0"/>
              <a:t>   mean µ ( Expected value),then the variance of    </a:t>
            </a:r>
          </a:p>
          <a:p>
            <a:pPr marL="0" indent="0">
              <a:buNone/>
            </a:pPr>
            <a:r>
              <a:rPr lang="en-US" dirty="0"/>
              <a:t> </a:t>
            </a:r>
            <a:r>
              <a:rPr lang="en-US" dirty="0" smtClean="0"/>
              <a:t>   X, denoted by </a:t>
            </a:r>
            <a:r>
              <a:rPr lang="en-US" dirty="0" err="1" smtClean="0"/>
              <a:t>Var</a:t>
            </a:r>
            <a:r>
              <a:rPr lang="en-US" dirty="0" smtClean="0"/>
              <a:t>(X) is defined by</a:t>
            </a:r>
          </a:p>
          <a:p>
            <a:pPr marL="0" indent="0">
              <a:buNone/>
            </a:pPr>
            <a:r>
              <a:rPr lang="en-US" dirty="0"/>
              <a:t> </a:t>
            </a:r>
            <a:endParaRPr lang="en-US" dirty="0" smtClean="0"/>
          </a:p>
          <a:p>
            <a:pPr marL="0" indent="0">
              <a:buNone/>
            </a:pPr>
            <a:r>
              <a:rPr lang="en-US" dirty="0" smtClean="0"/>
              <a:t>Alternate formula : </a:t>
            </a:r>
            <a:r>
              <a:rPr lang="en-US" dirty="0" err="1" smtClean="0"/>
              <a:t>Var</a:t>
            </a:r>
            <a:r>
              <a:rPr lang="en-US" dirty="0" smtClean="0"/>
              <a:t>(X)= E[X^2]-(E[x])^2</a:t>
            </a:r>
            <a:endParaRPr lang="en-US" dirty="0"/>
          </a:p>
          <a:p>
            <a:pPr marL="0" indent="0">
              <a:buNone/>
            </a:pPr>
            <a:endParaRPr lang="en-US" dirty="0" smtClean="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488" y="4343400"/>
            <a:ext cx="76914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820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TotalTime>
  <Words>1338</Words>
  <Application>Microsoft Office PowerPoint</Application>
  <PresentationFormat>On-screen Show (4:3)</PresentationFormat>
  <Paragraphs>156</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Continuous random variables</vt:lpstr>
      <vt:lpstr>Expected value</vt:lpstr>
      <vt:lpstr>Similarly we have expected value for any function of random variable </vt:lpstr>
      <vt:lpstr>IMPORTANT RESULT</vt:lpstr>
      <vt:lpstr>Example</vt:lpstr>
      <vt:lpstr>Linearity of expected value of X</vt:lpstr>
      <vt:lpstr>MOMENT</vt:lpstr>
      <vt:lpstr>Variance of the Continuous Random Variable X</vt:lpstr>
      <vt:lpstr>Variance of the random variable X</vt:lpstr>
      <vt:lpstr>Linearity of Variance of X</vt:lpstr>
      <vt:lpstr>Example </vt:lpstr>
      <vt:lpstr>Standard deviation of X</vt:lpstr>
      <vt:lpstr>Central Moment( Moments about mean)</vt:lpstr>
      <vt:lpstr>Skewness of random variable X</vt:lpstr>
      <vt:lpstr>Important Continuous Distributions</vt:lpstr>
      <vt:lpstr>Continuous Uniform Random variable</vt:lpstr>
      <vt:lpstr>PowerPoint Presentation</vt:lpstr>
      <vt:lpstr>Cumulative Distribution Function(CDF) of the uniform random variable</vt:lpstr>
      <vt:lpstr>Expected value and the variance of the uniform random variable</vt:lpstr>
      <vt:lpstr>PowerPoint Presentation</vt:lpstr>
      <vt:lpstr>Examples</vt:lpstr>
      <vt:lpstr>Exponential random variable</vt:lpstr>
      <vt:lpstr>PDF of exponential random variable</vt:lpstr>
      <vt:lpstr>CDF, E[X],Var[X] of exponential random variable</vt:lpstr>
      <vt:lpstr>Example</vt:lpstr>
      <vt:lpstr>Normal Distribution</vt:lpstr>
      <vt:lpstr>Histogram of the heights of all students at IIITS</vt:lpstr>
      <vt:lpstr>For larger and larger sample with smaller classes</vt:lpstr>
      <vt:lpstr>PDF of the normal distribution</vt:lpstr>
      <vt:lpstr>PowerPoint Presentation</vt:lpstr>
      <vt:lpstr>PowerPoint Presentation</vt:lpstr>
      <vt:lpstr>PowerPoint Presentation</vt:lpstr>
      <vt:lpstr>The Standard Normal Distribution</vt:lpstr>
      <vt:lpstr>PowerPoint Presentation</vt:lpstr>
      <vt:lpstr>PowerPoint Presentation</vt:lpstr>
      <vt:lpstr>PowerPoint Presentation</vt:lpstr>
      <vt:lpstr>Probabilities involving interpolation</vt:lpstr>
      <vt:lpstr>Problems on conditional probabilities</vt:lpstr>
      <vt:lpstr>Markov Inequality</vt:lpstr>
      <vt:lpstr>Chebyshev’s Inequality</vt:lpstr>
      <vt:lpstr>Example</vt:lpstr>
      <vt:lpstr>The Central Limit Theorem</vt:lpstr>
      <vt:lpstr>PowerPoint Presentation</vt:lpstr>
      <vt:lpstr>Example</vt:lpstr>
      <vt:lpstr>Normal Approximations</vt:lpstr>
      <vt:lpstr>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Srivalli</dc:creator>
  <cp:lastModifiedBy>Srivalli</cp:lastModifiedBy>
  <cp:revision>33</cp:revision>
  <dcterms:created xsi:type="dcterms:W3CDTF">2006-08-16T00:00:00Z</dcterms:created>
  <dcterms:modified xsi:type="dcterms:W3CDTF">2018-11-22T09:10:21Z</dcterms:modified>
</cp:coreProperties>
</file>